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1.svg" ContentType="image/svg+xml"/>
  <Override PartName="/ppt/media/image14.svg" ContentType="image/svg+xml"/>
  <Override PartName="/ppt/media/image16.svg" ContentType="image/svg+xml"/>
  <Override PartName="/ppt/media/image18.svg" ContentType="image/svg+xml"/>
  <Override PartName="/ppt/media/image20.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Lst>
  <p:sldSz cx="18288000" cy="10287000"/>
  <p:notesSz cx="6858000" cy="9144000"/>
  <p:embeddedFontLst>
    <p:embeddedFont>
      <p:font typeface="Computer Says No" panose="00000400000000000000"/>
      <p:regular r:id="rId14"/>
    </p:embeddedFont>
    <p:embeddedFont>
      <p:font typeface="Poppins Bold" panose="00000800000000000000"/>
      <p:bold r:id="rId15"/>
    </p:embeddedFont>
    <p:embeddedFont>
      <p:font typeface="Poppins" panose="00000500000000000000"/>
      <p:regular r:id="rId16"/>
    </p:embeddedFont>
    <p:embeddedFont>
      <p:font typeface="Poppins Light" panose="00000400000000000000"/>
      <p:regular r:id="rId17"/>
    </p:embeddedFont>
    <p:embeddedFont>
      <p:font typeface="Trocchi" panose="00000500000000000000"/>
      <p:regular r:id="rId18"/>
    </p:embeddedFont>
    <p:embeddedFont>
      <p:font typeface="Calibri" panose="020F050202020403020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font" Target="fonts/font9.fntdata"/><Relationship Id="rId21" Type="http://schemas.openxmlformats.org/officeDocument/2006/relationships/font" Target="fonts/font8.fntdata"/><Relationship Id="rId20" Type="http://schemas.openxmlformats.org/officeDocument/2006/relationships/font" Target="fonts/font7.fntdata"/><Relationship Id="rId2" Type="http://schemas.openxmlformats.org/officeDocument/2006/relationships/theme" Target="theme/theme1.xml"/><Relationship Id="rId19" Type="http://schemas.openxmlformats.org/officeDocument/2006/relationships/font" Target="fonts/font6.fntdata"/><Relationship Id="rId18" Type="http://schemas.openxmlformats.org/officeDocument/2006/relationships/font" Target="fonts/font5.fntdata"/><Relationship Id="rId17" Type="http://schemas.openxmlformats.org/officeDocument/2006/relationships/font" Target="fonts/font4.fntdata"/><Relationship Id="rId16" Type="http://schemas.openxmlformats.org/officeDocument/2006/relationships/font" Target="fonts/font3.fntdata"/><Relationship Id="rId15" Type="http://schemas.openxmlformats.org/officeDocument/2006/relationships/font" Target="fonts/font2.fntdata"/><Relationship Id="rId14" Type="http://schemas.openxmlformats.org/officeDocument/2006/relationships/font" Target="fonts/font1.fntdata"/><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9" Type="http://schemas.openxmlformats.org/officeDocument/2006/relationships/image" Target="../media/image18.svg"/><Relationship Id="rId8" Type="http://schemas.openxmlformats.org/officeDocument/2006/relationships/image" Target="../media/image17.png"/><Relationship Id="rId7" Type="http://schemas.openxmlformats.org/officeDocument/2006/relationships/image" Target="../media/image16.svg"/><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svg"/><Relationship Id="rId10" Type="http://schemas.openxmlformats.org/officeDocument/2006/relationships/slideLayout" Target="../slideLayouts/slideLayout7.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21.png"/><Relationship Id="rId2" Type="http://schemas.openxmlformats.org/officeDocument/2006/relationships/image" Target="../media/image20.svg"/><Relationship Id="rId10" Type="http://schemas.openxmlformats.org/officeDocument/2006/relationships/slideLayout" Target="../slideLayouts/slideLayout7.xml"/><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29.png"/><Relationship Id="rId1"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045755">
            <a:off x="13765322" y="5565069"/>
            <a:ext cx="5440051" cy="5952970"/>
          </a:xfrm>
          <a:custGeom>
            <a:avLst/>
            <a:gdLst/>
            <a:ahLst/>
            <a:cxnLst/>
            <a:rect l="l" t="t" r="r" b="b"/>
            <a:pathLst>
              <a:path w="5440051" h="5952970">
                <a:moveTo>
                  <a:pt x="0" y="0"/>
                </a:moveTo>
                <a:lnTo>
                  <a:pt x="5440051" y="0"/>
                </a:lnTo>
                <a:lnTo>
                  <a:pt x="5440051" y="5952970"/>
                </a:lnTo>
                <a:lnTo>
                  <a:pt x="0" y="5952970"/>
                </a:lnTo>
                <a:lnTo>
                  <a:pt x="0" y="0"/>
                </a:lnTo>
                <a:close/>
              </a:path>
            </a:pathLst>
          </a:custGeom>
          <a:blipFill>
            <a:blip r:embed="rId1"/>
            <a:stretch>
              <a:fillRect/>
            </a:stretch>
          </a:blipFill>
        </p:spPr>
      </p:sp>
      <p:sp>
        <p:nvSpPr>
          <p:cNvPr id="3" name="Freeform 3"/>
          <p:cNvSpPr/>
          <p:nvPr/>
        </p:nvSpPr>
        <p:spPr>
          <a:xfrm>
            <a:off x="-1830357" y="-706839"/>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4" name="Freeform 4"/>
          <p:cNvSpPr/>
          <p:nvPr/>
        </p:nvSpPr>
        <p:spPr>
          <a:xfrm rot="3091052">
            <a:off x="-117624" y="5682406"/>
            <a:ext cx="6638823" cy="5976180"/>
          </a:xfrm>
          <a:custGeom>
            <a:avLst/>
            <a:gdLst/>
            <a:ahLst/>
            <a:cxnLst/>
            <a:rect l="l" t="t" r="r" b="b"/>
            <a:pathLst>
              <a:path w="6638823" h="5976180">
                <a:moveTo>
                  <a:pt x="0" y="0"/>
                </a:moveTo>
                <a:lnTo>
                  <a:pt x="6638823" y="0"/>
                </a:lnTo>
                <a:lnTo>
                  <a:pt x="6638823" y="5976180"/>
                </a:lnTo>
                <a:lnTo>
                  <a:pt x="0" y="5976180"/>
                </a:lnTo>
                <a:lnTo>
                  <a:pt x="0" y="0"/>
                </a:lnTo>
                <a:close/>
              </a:path>
            </a:pathLst>
          </a:custGeom>
          <a:blipFill>
            <a:blip r:embed="rId3"/>
            <a:stretch>
              <a:fillRect/>
            </a:stretch>
          </a:blipFill>
        </p:spPr>
      </p:sp>
      <p:sp>
        <p:nvSpPr>
          <p:cNvPr id="5" name="Freeform 5"/>
          <p:cNvSpPr/>
          <p:nvPr/>
        </p:nvSpPr>
        <p:spPr>
          <a:xfrm>
            <a:off x="7606447" y="1028700"/>
            <a:ext cx="3075106" cy="2074898"/>
          </a:xfrm>
          <a:custGeom>
            <a:avLst/>
            <a:gdLst/>
            <a:ahLst/>
            <a:cxnLst/>
            <a:rect l="l" t="t" r="r" b="b"/>
            <a:pathLst>
              <a:path w="3075106" h="2074898">
                <a:moveTo>
                  <a:pt x="0" y="0"/>
                </a:moveTo>
                <a:lnTo>
                  <a:pt x="3075106" y="0"/>
                </a:lnTo>
                <a:lnTo>
                  <a:pt x="3075106" y="2074898"/>
                </a:lnTo>
                <a:lnTo>
                  <a:pt x="0" y="2074898"/>
                </a:lnTo>
                <a:lnTo>
                  <a:pt x="0" y="0"/>
                </a:lnTo>
                <a:close/>
              </a:path>
            </a:pathLst>
          </a:custGeom>
          <a:blipFill>
            <a:blip r:embed="rId4"/>
            <a:stretch>
              <a:fillRect/>
            </a:stretch>
          </a:blipFill>
        </p:spPr>
      </p:sp>
      <p:sp>
        <p:nvSpPr>
          <p:cNvPr id="6" name="TextBox 6"/>
          <p:cNvSpPr txBox="1"/>
          <p:nvPr/>
        </p:nvSpPr>
        <p:spPr>
          <a:xfrm>
            <a:off x="2267383" y="4287203"/>
            <a:ext cx="13753235" cy="2026920"/>
          </a:xfrm>
          <a:prstGeom prst="rect">
            <a:avLst/>
          </a:prstGeom>
        </p:spPr>
        <p:txBody>
          <a:bodyPr lIns="0" tIns="0" rIns="0" bIns="0" rtlCol="0" anchor="t">
            <a:spAutoFit/>
          </a:bodyPr>
          <a:lstStyle/>
          <a:p>
            <a:pPr algn="ctr">
              <a:lnSpc>
                <a:spcPts val="5040"/>
              </a:lnSpc>
            </a:pPr>
            <a:r>
              <a:rPr lang="en-US" sz="7000">
                <a:solidFill>
                  <a:srgbClr val="FFFFFF"/>
                </a:solidFill>
                <a:latin typeface="Lovelo" panose="02000000000000000000"/>
              </a:rPr>
              <a:t>TELECOMMUNICATION</a:t>
            </a:r>
            <a:endParaRPr lang="en-US" sz="7000">
              <a:solidFill>
                <a:srgbClr val="FFFFFF"/>
              </a:solidFill>
              <a:latin typeface="Lovelo" panose="02000000000000000000"/>
            </a:endParaRPr>
          </a:p>
          <a:p>
            <a:pPr algn="ctr">
              <a:lnSpc>
                <a:spcPts val="5040"/>
              </a:lnSpc>
            </a:pPr>
          </a:p>
          <a:p>
            <a:pPr marL="0" lvl="0" indent="0" algn="ctr">
              <a:lnSpc>
                <a:spcPts val="5040"/>
              </a:lnSpc>
              <a:spcBef>
                <a:spcPct val="0"/>
              </a:spcBef>
            </a:pPr>
            <a:r>
              <a:rPr lang="en-US" sz="7000">
                <a:solidFill>
                  <a:srgbClr val="FFFFFF"/>
                </a:solidFill>
                <a:latin typeface="Lovelo" panose="02000000000000000000"/>
              </a:rPr>
              <a:t>CHURN PREDICTION</a:t>
            </a:r>
            <a:endParaRPr lang="en-US" sz="7000">
              <a:solidFill>
                <a:srgbClr val="FFFFFF"/>
              </a:solidFill>
              <a:latin typeface="Lovelo" panose="02000000000000000000"/>
            </a:endParaRPr>
          </a:p>
        </p:txBody>
      </p:sp>
      <p:sp>
        <p:nvSpPr>
          <p:cNvPr id="7" name="TextBox 7"/>
          <p:cNvSpPr txBox="1"/>
          <p:nvPr/>
        </p:nvSpPr>
        <p:spPr>
          <a:xfrm>
            <a:off x="6326339" y="6376838"/>
            <a:ext cx="5635323" cy="762001"/>
          </a:xfrm>
          <a:prstGeom prst="rect">
            <a:avLst/>
          </a:prstGeom>
        </p:spPr>
        <p:txBody>
          <a:bodyPr lIns="0" tIns="0" rIns="0" bIns="0" rtlCol="0" anchor="t">
            <a:spAutoFit/>
          </a:bodyPr>
          <a:lstStyle/>
          <a:p>
            <a:pPr algn="ctr">
              <a:lnSpc>
                <a:spcPts val="6300"/>
              </a:lnSpc>
            </a:pPr>
            <a:r>
              <a:rPr lang="en-US" sz="4500">
                <a:solidFill>
                  <a:srgbClr val="FFFFFF"/>
                </a:solidFill>
                <a:latin typeface="Computer Says No" panose="00000400000000000000"/>
              </a:rPr>
              <a:t>ACTION LEARNING PITCH</a:t>
            </a:r>
            <a:endParaRPr lang="en-US" sz="4500">
              <a:solidFill>
                <a:srgbClr val="FFFFFF"/>
              </a:solidFill>
              <a:latin typeface="Computer Says No" panose="00000400000000000000"/>
            </a:endParaRPr>
          </a:p>
        </p:txBody>
      </p:sp>
      <p:sp>
        <p:nvSpPr>
          <p:cNvPr id="8" name="TextBox 8"/>
          <p:cNvSpPr txBox="1"/>
          <p:nvPr/>
        </p:nvSpPr>
        <p:spPr>
          <a:xfrm>
            <a:off x="4342695" y="7658306"/>
            <a:ext cx="9672916" cy="1967230"/>
          </a:xfrm>
          <a:prstGeom prst="rect">
            <a:avLst/>
          </a:prstGeom>
        </p:spPr>
        <p:txBody>
          <a:bodyPr lIns="0" tIns="0" rIns="0" bIns="0" rtlCol="0" anchor="t">
            <a:spAutoFit/>
          </a:bodyPr>
          <a:lstStyle/>
          <a:p>
            <a:pPr algn="ctr">
              <a:lnSpc>
                <a:spcPts val="3920"/>
              </a:lnSpc>
            </a:pPr>
            <a:r>
              <a:rPr lang="en-US" sz="2800">
                <a:solidFill>
                  <a:srgbClr val="FFFFFF"/>
                </a:solidFill>
                <a:latin typeface="Lovelo" panose="02000000000000000000"/>
              </a:rPr>
              <a:t>DUONG Khanh Tran</a:t>
            </a:r>
            <a:endParaRPr lang="en-US" sz="2800">
              <a:solidFill>
                <a:srgbClr val="FFFFFF"/>
              </a:solidFill>
              <a:latin typeface="Lovelo" panose="02000000000000000000"/>
            </a:endParaRPr>
          </a:p>
          <a:p>
            <a:pPr algn="ctr">
              <a:lnSpc>
                <a:spcPts val="3920"/>
              </a:lnSpc>
            </a:pPr>
            <a:r>
              <a:rPr lang="en-US" sz="2800">
                <a:solidFill>
                  <a:srgbClr val="FFFFFF"/>
                </a:solidFill>
                <a:latin typeface="Lovelo" panose="02000000000000000000"/>
              </a:rPr>
              <a:t>VAIDYA Shashank</a:t>
            </a:r>
            <a:endParaRPr lang="en-US" sz="2800">
              <a:solidFill>
                <a:srgbClr val="FFFFFF"/>
              </a:solidFill>
              <a:latin typeface="Lovelo" panose="02000000000000000000"/>
            </a:endParaRPr>
          </a:p>
          <a:p>
            <a:pPr algn="ctr">
              <a:lnSpc>
                <a:spcPts val="3920"/>
              </a:lnSpc>
            </a:pPr>
            <a:r>
              <a:rPr lang="en-US" sz="2800">
                <a:solidFill>
                  <a:srgbClr val="FFFFFF"/>
                </a:solidFill>
                <a:latin typeface="Lovelo" panose="02000000000000000000"/>
              </a:rPr>
              <a:t>OWOTORUFA Ebikemefa Johnfredrick</a:t>
            </a:r>
            <a:endParaRPr lang="en-US" sz="2800">
              <a:solidFill>
                <a:srgbClr val="FFFFFF"/>
              </a:solidFill>
              <a:latin typeface="Lovelo" panose="02000000000000000000"/>
            </a:endParaRPr>
          </a:p>
          <a:p>
            <a:pPr algn="ctr">
              <a:lnSpc>
                <a:spcPts val="3920"/>
              </a:lnSpc>
            </a:p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1559224">
            <a:off x="-1834369" y="40560"/>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1"/>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rot="0">
            <a:off x="2739558" y="3718245"/>
            <a:ext cx="10161241" cy="5139810"/>
            <a:chOff x="0" y="0"/>
            <a:chExt cx="13548321" cy="6853080"/>
          </a:xfrm>
        </p:grpSpPr>
        <p:sp>
          <p:nvSpPr>
            <p:cNvPr id="5" name="AutoShape 5"/>
            <p:cNvSpPr/>
            <p:nvPr/>
          </p:nvSpPr>
          <p:spPr>
            <a:xfrm flipV="1">
              <a:off x="26078" y="0"/>
              <a:ext cx="0" cy="6853080"/>
            </a:xfrm>
            <a:prstGeom prst="line">
              <a:avLst/>
            </a:prstGeom>
            <a:ln w="50800" cap="flat">
              <a:solidFill>
                <a:srgbClr val="FFFFFF"/>
              </a:solidFill>
              <a:prstDash val="solid"/>
              <a:headEnd type="none" w="sm" len="sm"/>
              <a:tailEnd type="none" w="sm" len="sm"/>
            </a:ln>
          </p:spPr>
        </p:sp>
        <p:sp>
          <p:nvSpPr>
            <p:cNvPr id="6" name="AutoShape 6"/>
            <p:cNvSpPr/>
            <p:nvPr/>
          </p:nvSpPr>
          <p:spPr>
            <a:xfrm>
              <a:off x="0" y="6827002"/>
              <a:ext cx="13548321"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12765664" y="6009974"/>
            <a:ext cx="6107583" cy="5226471"/>
          </a:xfrm>
          <a:custGeom>
            <a:avLst/>
            <a:gdLst/>
            <a:ahLst/>
            <a:cxnLst/>
            <a:rect l="l" t="t" r="r" b="b"/>
            <a:pathLst>
              <a:path w="6107583" h="5226471">
                <a:moveTo>
                  <a:pt x="0" y="0"/>
                </a:moveTo>
                <a:lnTo>
                  <a:pt x="6107583" y="0"/>
                </a:lnTo>
                <a:lnTo>
                  <a:pt x="6107583" y="5226471"/>
                </a:lnTo>
                <a:lnTo>
                  <a:pt x="0" y="5226471"/>
                </a:lnTo>
                <a:lnTo>
                  <a:pt x="0" y="0"/>
                </a:lnTo>
                <a:close/>
              </a:path>
            </a:pathLst>
          </a:custGeom>
          <a:blipFill>
            <a:blip r:embed="rId2"/>
            <a:stretch>
              <a:fillRect/>
            </a:stretch>
          </a:blipFill>
        </p:spPr>
      </p:sp>
      <p:sp>
        <p:nvSpPr>
          <p:cNvPr id="8" name="TextBox 8"/>
          <p:cNvSpPr txBox="1"/>
          <p:nvPr/>
        </p:nvSpPr>
        <p:spPr>
          <a:xfrm>
            <a:off x="4829460" y="1833922"/>
            <a:ext cx="9159266" cy="1273011"/>
          </a:xfrm>
          <a:prstGeom prst="rect">
            <a:avLst/>
          </a:prstGeom>
        </p:spPr>
        <p:txBody>
          <a:bodyPr lIns="0" tIns="0" rIns="0" bIns="0" rtlCol="0" anchor="t">
            <a:spAutoFit/>
          </a:bodyPr>
          <a:lstStyle/>
          <a:p>
            <a:pPr marL="0" lvl="0" indent="0" algn="ctr">
              <a:lnSpc>
                <a:spcPts val="8585"/>
              </a:lnSpc>
              <a:spcBef>
                <a:spcPct val="0"/>
              </a:spcBef>
            </a:pPr>
            <a:r>
              <a:rPr lang="en-US" sz="11920">
                <a:solidFill>
                  <a:srgbClr val="6866E1"/>
                </a:solidFill>
                <a:latin typeface="Computer Says No" panose="00000400000000000000"/>
              </a:rPr>
              <a:t>TABLE OF CONTENTS</a:t>
            </a:r>
            <a:endParaRPr lang="en-US" sz="11920">
              <a:solidFill>
                <a:srgbClr val="6866E1"/>
              </a:solidFill>
              <a:latin typeface="Computer Says No" panose="00000400000000000000"/>
            </a:endParaRPr>
          </a:p>
        </p:txBody>
      </p:sp>
      <p:sp>
        <p:nvSpPr>
          <p:cNvPr id="9" name="TextBox 9"/>
          <p:cNvSpPr txBox="1"/>
          <p:nvPr/>
        </p:nvSpPr>
        <p:spPr>
          <a:xfrm>
            <a:off x="2739558" y="3507588"/>
            <a:ext cx="5962888" cy="5239093"/>
          </a:xfrm>
          <a:prstGeom prst="rect">
            <a:avLst/>
          </a:prstGeom>
        </p:spPr>
        <p:txBody>
          <a:bodyPr lIns="0" tIns="0" rIns="0" bIns="0" rtlCol="0" anchor="t">
            <a:spAutoFit/>
          </a:bodyPr>
          <a:lstStyle/>
          <a:p>
            <a:pPr marL="682625" lvl="1" indent="-340995">
              <a:lnSpc>
                <a:spcPts val="5215"/>
              </a:lnSpc>
              <a:buFont typeface="Arial" panose="020B0604020202020204"/>
              <a:buChar char="•"/>
            </a:pPr>
            <a:r>
              <a:rPr lang="en-US" sz="3160">
                <a:solidFill>
                  <a:srgbClr val="FFFFFF"/>
                </a:solidFill>
                <a:latin typeface="Poppins Bold" panose="00000800000000000000"/>
              </a:rPr>
              <a:t>Introduction</a:t>
            </a:r>
            <a:endParaRPr lang="en-US" sz="3160">
              <a:solidFill>
                <a:srgbClr val="FFFFFF"/>
              </a:solidFill>
              <a:latin typeface="Poppins Bold" panose="00000800000000000000"/>
            </a:endParaRPr>
          </a:p>
          <a:p>
            <a:pPr marL="682625" lvl="1" indent="-340995">
              <a:lnSpc>
                <a:spcPts val="5215"/>
              </a:lnSpc>
              <a:buFont typeface="Arial" panose="020B0604020202020204"/>
              <a:buChar char="•"/>
            </a:pPr>
            <a:r>
              <a:rPr lang="en-US" sz="3160">
                <a:solidFill>
                  <a:srgbClr val="FFFFFF"/>
                </a:solidFill>
                <a:latin typeface="Poppins Bold" panose="00000800000000000000"/>
              </a:rPr>
              <a:t>Deep Learning - WebApp</a:t>
            </a:r>
            <a:endParaRPr lang="en-US" sz="3160">
              <a:solidFill>
                <a:srgbClr val="FFFFFF"/>
              </a:solidFill>
              <a:latin typeface="Poppins Bold" panose="00000800000000000000"/>
            </a:endParaRPr>
          </a:p>
          <a:p>
            <a:pPr marL="682625" lvl="1" indent="-340995">
              <a:lnSpc>
                <a:spcPts val="5215"/>
              </a:lnSpc>
              <a:buFont typeface="Arial" panose="020B0604020202020204"/>
              <a:buChar char="•"/>
            </a:pPr>
            <a:r>
              <a:rPr lang="en-US" sz="3160">
                <a:solidFill>
                  <a:srgbClr val="FFFFFF"/>
                </a:solidFill>
                <a:latin typeface="Poppins Bold" panose="00000800000000000000"/>
              </a:rPr>
              <a:t>Demo - Dashboards</a:t>
            </a:r>
            <a:endParaRPr lang="en-US" sz="3160">
              <a:solidFill>
                <a:srgbClr val="FFFFFF"/>
              </a:solidFill>
              <a:latin typeface="Poppins Bold" panose="00000800000000000000"/>
            </a:endParaRPr>
          </a:p>
          <a:p>
            <a:pPr>
              <a:lnSpc>
                <a:spcPts val="5215"/>
              </a:lnSpc>
            </a:pPr>
            <a:r>
              <a:rPr lang="en-US" sz="3160">
                <a:solidFill>
                  <a:srgbClr val="FFFFFF"/>
                </a:solidFill>
                <a:latin typeface="Poppins Bold" panose="00000800000000000000"/>
              </a:rPr>
              <a:t>       - Customer Profiling</a:t>
            </a:r>
            <a:endParaRPr lang="en-US" sz="3160">
              <a:solidFill>
                <a:srgbClr val="FFFFFF"/>
              </a:solidFill>
              <a:latin typeface="Poppins Bold" panose="00000800000000000000"/>
            </a:endParaRPr>
          </a:p>
          <a:p>
            <a:pPr>
              <a:lnSpc>
                <a:spcPts val="5215"/>
              </a:lnSpc>
            </a:pPr>
            <a:r>
              <a:rPr lang="en-US" sz="3160">
                <a:solidFill>
                  <a:srgbClr val="FFFFFF"/>
                </a:solidFill>
                <a:latin typeface="Poppins Bold" panose="00000800000000000000"/>
              </a:rPr>
              <a:t>       - Monitoring Performance</a:t>
            </a:r>
            <a:endParaRPr lang="en-US" sz="3160">
              <a:solidFill>
                <a:srgbClr val="FFFFFF"/>
              </a:solidFill>
              <a:latin typeface="Poppins Bold" panose="00000800000000000000"/>
            </a:endParaRPr>
          </a:p>
          <a:p>
            <a:pPr marL="682625" lvl="1" indent="-340995">
              <a:lnSpc>
                <a:spcPts val="5215"/>
              </a:lnSpc>
              <a:buFont typeface="Arial" panose="020B0604020202020204"/>
              <a:buChar char="•"/>
            </a:pPr>
            <a:r>
              <a:rPr lang="en-US" sz="3160">
                <a:solidFill>
                  <a:srgbClr val="FFFFFF"/>
                </a:solidFill>
                <a:latin typeface="Poppins Bold" panose="00000800000000000000"/>
              </a:rPr>
              <a:t>Email notifications</a:t>
            </a:r>
            <a:endParaRPr lang="en-US" sz="3160">
              <a:solidFill>
                <a:srgbClr val="FFFFFF"/>
              </a:solidFill>
              <a:latin typeface="Poppins Bold" panose="00000800000000000000"/>
            </a:endParaRPr>
          </a:p>
          <a:p>
            <a:pPr>
              <a:lnSpc>
                <a:spcPts val="5215"/>
              </a:lnSpc>
            </a:pPr>
            <a:r>
              <a:rPr lang="en-US" sz="3160">
                <a:solidFill>
                  <a:srgbClr val="FFFFFF"/>
                </a:solidFill>
                <a:latin typeface="Poppins Bold" panose="00000800000000000000"/>
              </a:rPr>
              <a:t>       - Analysts &amp; Engineers</a:t>
            </a:r>
            <a:endParaRPr lang="en-US" sz="3160">
              <a:solidFill>
                <a:srgbClr val="FFFFFF"/>
              </a:solidFill>
              <a:latin typeface="Poppins Bold" panose="00000800000000000000"/>
            </a:endParaRPr>
          </a:p>
          <a:p>
            <a:pPr marL="682625" lvl="1" indent="-340995">
              <a:lnSpc>
                <a:spcPts val="5215"/>
              </a:lnSpc>
              <a:buFont typeface="Arial" panose="020B0604020202020204"/>
              <a:buChar char="•"/>
            </a:pPr>
            <a:r>
              <a:rPr lang="en-US" sz="3160">
                <a:solidFill>
                  <a:srgbClr val="FFFFFF"/>
                </a:solidFill>
                <a:latin typeface="Poppins Bold" panose="00000800000000000000"/>
              </a:rPr>
              <a:t>Call to Action</a:t>
            </a:r>
            <a:endParaRPr lang="en-US" sz="3160">
              <a:solidFill>
                <a:srgbClr val="FFFFFF"/>
              </a:solidFill>
              <a:latin typeface="Poppins Bold" panose="00000800000000000000"/>
            </a:endParaRPr>
          </a:p>
        </p:txBody>
      </p:sp>
      <p:sp>
        <p:nvSpPr>
          <p:cNvPr id="10" name="TextBox 10"/>
          <p:cNvSpPr txBox="1"/>
          <p:nvPr/>
        </p:nvSpPr>
        <p:spPr>
          <a:xfrm>
            <a:off x="12027454" y="3582874"/>
            <a:ext cx="738209" cy="5088521"/>
          </a:xfrm>
          <a:prstGeom prst="rect">
            <a:avLst/>
          </a:prstGeom>
        </p:spPr>
        <p:txBody>
          <a:bodyPr lIns="0" tIns="0" rIns="0" bIns="0" rtlCol="0" anchor="t">
            <a:spAutoFit/>
          </a:bodyPr>
          <a:lstStyle/>
          <a:p>
            <a:pPr algn="r">
              <a:lnSpc>
                <a:spcPts val="5080"/>
              </a:lnSpc>
            </a:pPr>
            <a:r>
              <a:rPr lang="en-US" sz="3060">
                <a:solidFill>
                  <a:srgbClr val="FFFFFF"/>
                </a:solidFill>
                <a:latin typeface="Poppins Bold" panose="00000800000000000000"/>
              </a:rPr>
              <a:t>01</a:t>
            </a:r>
            <a:endParaRPr lang="en-US" sz="3060">
              <a:solidFill>
                <a:srgbClr val="FFFFFF"/>
              </a:solidFill>
              <a:latin typeface="Poppins Bold" panose="00000800000000000000"/>
            </a:endParaRPr>
          </a:p>
          <a:p>
            <a:pPr algn="r">
              <a:lnSpc>
                <a:spcPts val="5080"/>
              </a:lnSpc>
            </a:pPr>
            <a:r>
              <a:rPr lang="en-US" sz="3060">
                <a:solidFill>
                  <a:srgbClr val="FFFFFF"/>
                </a:solidFill>
                <a:latin typeface="Poppins Bold" panose="00000800000000000000"/>
              </a:rPr>
              <a:t>02</a:t>
            </a:r>
            <a:endParaRPr lang="en-US" sz="3060">
              <a:solidFill>
                <a:srgbClr val="FFFFFF"/>
              </a:solidFill>
              <a:latin typeface="Poppins Bold" panose="00000800000000000000"/>
            </a:endParaRPr>
          </a:p>
          <a:p>
            <a:pPr algn="r">
              <a:lnSpc>
                <a:spcPts val="5080"/>
              </a:lnSpc>
            </a:pPr>
            <a:r>
              <a:rPr lang="en-US" sz="3060">
                <a:solidFill>
                  <a:srgbClr val="FFFFFF"/>
                </a:solidFill>
                <a:latin typeface="Poppins Bold" panose="00000800000000000000"/>
              </a:rPr>
              <a:t>03</a:t>
            </a:r>
            <a:endParaRPr lang="en-US" sz="3060">
              <a:solidFill>
                <a:srgbClr val="FFFFFF"/>
              </a:solidFill>
              <a:latin typeface="Poppins Bold" panose="00000800000000000000"/>
            </a:endParaRPr>
          </a:p>
          <a:p>
            <a:pPr algn="r">
              <a:lnSpc>
                <a:spcPts val="5080"/>
              </a:lnSpc>
            </a:pPr>
          </a:p>
          <a:p>
            <a:pPr algn="r">
              <a:lnSpc>
                <a:spcPts val="5080"/>
              </a:lnSpc>
            </a:pPr>
          </a:p>
          <a:p>
            <a:pPr algn="r">
              <a:lnSpc>
                <a:spcPts val="5080"/>
              </a:lnSpc>
            </a:pPr>
            <a:r>
              <a:rPr lang="en-US" sz="3060">
                <a:solidFill>
                  <a:srgbClr val="FFFFFF"/>
                </a:solidFill>
                <a:latin typeface="Poppins Bold" panose="00000800000000000000"/>
              </a:rPr>
              <a:t>04</a:t>
            </a:r>
            <a:endParaRPr lang="en-US" sz="3060">
              <a:solidFill>
                <a:srgbClr val="FFFFFF"/>
              </a:solidFill>
              <a:latin typeface="Poppins Bold" panose="00000800000000000000"/>
            </a:endParaRPr>
          </a:p>
          <a:p>
            <a:pPr algn="r">
              <a:lnSpc>
                <a:spcPts val="5080"/>
              </a:lnSpc>
            </a:pPr>
          </a:p>
          <a:p>
            <a:pPr algn="r">
              <a:lnSpc>
                <a:spcPts val="5080"/>
              </a:lnSpc>
            </a:pPr>
            <a:r>
              <a:rPr lang="en-US" sz="3060">
                <a:solidFill>
                  <a:srgbClr val="FFFFFF"/>
                </a:solidFill>
                <a:latin typeface="Poppins Bold" panose="00000800000000000000"/>
              </a:rPr>
              <a:t>05</a:t>
            </a:r>
            <a:endParaRPr lang="en-US" sz="3060">
              <a:solidFill>
                <a:srgbClr val="FFFFFF"/>
              </a:solidFill>
              <a:latin typeface="Poppins Bold" panose="0000080000000000000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flipV="1">
            <a:off x="1600415" y="4990799"/>
            <a:ext cx="6920742" cy="19050"/>
          </a:xfrm>
          <a:prstGeom prst="line">
            <a:avLst/>
          </a:prstGeom>
          <a:ln w="38100" cap="flat">
            <a:solidFill>
              <a:srgbClr val="FFFFFF"/>
            </a:solidFill>
            <a:prstDash val="solid"/>
            <a:headEnd type="none" w="sm" len="sm"/>
            <a:tailEnd type="none" w="sm" len="sm"/>
          </a:ln>
        </p:spPr>
      </p:sp>
      <p:sp>
        <p:nvSpPr>
          <p:cNvPr id="3" name="Freeform 3"/>
          <p:cNvSpPr/>
          <p:nvPr/>
        </p:nvSpPr>
        <p:spPr>
          <a:xfrm>
            <a:off x="10065312" y="3175977"/>
            <a:ext cx="8073278" cy="4803125"/>
          </a:xfrm>
          <a:custGeom>
            <a:avLst/>
            <a:gdLst/>
            <a:ahLst/>
            <a:cxnLst/>
            <a:rect l="l" t="t" r="r" b="b"/>
            <a:pathLst>
              <a:path w="8073278" h="4803125">
                <a:moveTo>
                  <a:pt x="0" y="0"/>
                </a:moveTo>
                <a:lnTo>
                  <a:pt x="8073278" y="0"/>
                </a:lnTo>
                <a:lnTo>
                  <a:pt x="8073278" y="4803124"/>
                </a:lnTo>
                <a:lnTo>
                  <a:pt x="0" y="4803124"/>
                </a:lnTo>
                <a:lnTo>
                  <a:pt x="0" y="0"/>
                </a:lnTo>
                <a:close/>
              </a:path>
            </a:pathLst>
          </a:custGeom>
          <a:blipFill>
            <a:blip r:embed="rId1"/>
            <a:stretch>
              <a:fillRect r="-5767"/>
            </a:stretch>
          </a:blipFill>
        </p:spPr>
      </p:sp>
      <p:grpSp>
        <p:nvGrpSpPr>
          <p:cNvPr id="4" name="Group 4"/>
          <p:cNvGrpSpPr/>
          <p:nvPr/>
        </p:nvGrpSpPr>
        <p:grpSpPr>
          <a:xfrm rot="0">
            <a:off x="10958632" y="8145346"/>
            <a:ext cx="6704899" cy="590710"/>
            <a:chOff x="0" y="0"/>
            <a:chExt cx="1765899" cy="155578"/>
          </a:xfrm>
        </p:grpSpPr>
        <p:sp>
          <p:nvSpPr>
            <p:cNvPr id="5" name="Freeform 5"/>
            <p:cNvSpPr/>
            <p:nvPr/>
          </p:nvSpPr>
          <p:spPr>
            <a:xfrm>
              <a:off x="0" y="0"/>
              <a:ext cx="1765899" cy="155578"/>
            </a:xfrm>
            <a:custGeom>
              <a:avLst/>
              <a:gdLst/>
              <a:ahLst/>
              <a:cxnLst/>
              <a:rect l="l" t="t" r="r" b="b"/>
              <a:pathLst>
                <a:path w="1765899" h="155578">
                  <a:moveTo>
                    <a:pt x="0" y="0"/>
                  </a:moveTo>
                  <a:lnTo>
                    <a:pt x="1765899" y="0"/>
                  </a:lnTo>
                  <a:lnTo>
                    <a:pt x="1765899" y="155578"/>
                  </a:lnTo>
                  <a:lnTo>
                    <a:pt x="0" y="155578"/>
                  </a:lnTo>
                  <a:close/>
                </a:path>
              </a:pathLst>
            </a:custGeom>
            <a:solidFill>
              <a:srgbClr val="7696EB">
                <a:alpha val="44706"/>
              </a:srgbClr>
            </a:solidFill>
          </p:spPr>
        </p:sp>
        <p:sp>
          <p:nvSpPr>
            <p:cNvPr id="6" name="TextBox 6"/>
            <p:cNvSpPr txBox="1"/>
            <p:nvPr/>
          </p:nvSpPr>
          <p:spPr>
            <a:xfrm>
              <a:off x="0" y="-47625"/>
              <a:ext cx="1765899" cy="203203"/>
            </a:xfrm>
            <a:prstGeom prst="rect">
              <a:avLst/>
            </a:prstGeom>
          </p:spPr>
          <p:txBody>
            <a:bodyPr lIns="50800" tIns="50800" rIns="50800" bIns="50800" rtlCol="0" anchor="ctr"/>
            <a:lstStyle/>
            <a:p>
              <a:pPr algn="ctr">
                <a:lnSpc>
                  <a:spcPts val="2660"/>
                </a:lnSpc>
              </a:pPr>
            </a:p>
          </p:txBody>
        </p:sp>
      </p:grpSp>
      <p:sp>
        <p:nvSpPr>
          <p:cNvPr id="7" name="TextBox 7"/>
          <p:cNvSpPr txBox="1"/>
          <p:nvPr/>
        </p:nvSpPr>
        <p:spPr>
          <a:xfrm>
            <a:off x="1256918" y="1666875"/>
            <a:ext cx="9701714" cy="1509102"/>
          </a:xfrm>
          <a:prstGeom prst="rect">
            <a:avLst/>
          </a:prstGeom>
        </p:spPr>
        <p:txBody>
          <a:bodyPr lIns="0" tIns="0" rIns="0" bIns="0" rtlCol="0" anchor="t">
            <a:spAutoFit/>
          </a:bodyPr>
          <a:lstStyle/>
          <a:p>
            <a:pPr marL="0" lvl="0" indent="0" algn="ctr">
              <a:lnSpc>
                <a:spcPts val="10150"/>
              </a:lnSpc>
              <a:spcBef>
                <a:spcPct val="0"/>
              </a:spcBef>
            </a:pPr>
            <a:r>
              <a:rPr lang="en-US" sz="14095">
                <a:solidFill>
                  <a:schemeClr val="bg1"/>
                </a:solidFill>
                <a:latin typeface="Computer Says No" panose="00000400000000000000"/>
              </a:rPr>
              <a:t>1.O INTRODUCTION</a:t>
            </a:r>
            <a:endParaRPr lang="en-US" sz="14095">
              <a:solidFill>
                <a:schemeClr val="bg1"/>
              </a:solidFill>
              <a:latin typeface="Computer Says No" panose="00000400000000000000"/>
            </a:endParaRPr>
          </a:p>
        </p:txBody>
      </p:sp>
      <p:sp>
        <p:nvSpPr>
          <p:cNvPr id="8" name="TextBox 8"/>
          <p:cNvSpPr txBox="1"/>
          <p:nvPr/>
        </p:nvSpPr>
        <p:spPr>
          <a:xfrm>
            <a:off x="1578772" y="3066749"/>
            <a:ext cx="8209065" cy="1651635"/>
          </a:xfrm>
          <a:prstGeom prst="rect">
            <a:avLst/>
          </a:prstGeom>
        </p:spPr>
        <p:txBody>
          <a:bodyPr lIns="0" tIns="0" rIns="0" bIns="0" rtlCol="0" anchor="t">
            <a:spAutoFit/>
          </a:bodyPr>
          <a:lstStyle/>
          <a:p>
            <a:pPr algn="just">
              <a:lnSpc>
                <a:spcPts val="3220"/>
              </a:lnSpc>
            </a:pPr>
            <a:r>
              <a:rPr lang="en-US" sz="2300">
                <a:solidFill>
                  <a:srgbClr val="FFFFFF"/>
                </a:solidFill>
                <a:latin typeface="Poppins" panose="00000500000000000000"/>
              </a:rPr>
              <a:t>As customer behaviour grows increasingly complex, we leverage the advancements in deep learning techniques to explore innovative approaches in telecommunication customer churn prediction.</a:t>
            </a:r>
            <a:endParaRPr lang="en-US" sz="2300">
              <a:solidFill>
                <a:srgbClr val="FFFFFF"/>
              </a:solidFill>
              <a:latin typeface="Poppins" panose="00000500000000000000"/>
            </a:endParaRPr>
          </a:p>
        </p:txBody>
      </p:sp>
      <p:sp>
        <p:nvSpPr>
          <p:cNvPr id="9" name="TextBox 9"/>
          <p:cNvSpPr txBox="1"/>
          <p:nvPr/>
        </p:nvSpPr>
        <p:spPr>
          <a:xfrm>
            <a:off x="1524215" y="5282318"/>
            <a:ext cx="8209065" cy="2890520"/>
          </a:xfrm>
          <a:prstGeom prst="rect">
            <a:avLst/>
          </a:prstGeom>
        </p:spPr>
        <p:txBody>
          <a:bodyPr lIns="0" tIns="0" rIns="0" bIns="0" rtlCol="0" anchor="t">
            <a:spAutoFit/>
          </a:bodyPr>
          <a:lstStyle/>
          <a:p>
            <a:pPr algn="just">
              <a:lnSpc>
                <a:spcPts val="3220"/>
              </a:lnSpc>
            </a:pPr>
            <a:r>
              <a:rPr lang="en-US" sz="2300">
                <a:solidFill>
                  <a:srgbClr val="FFFFFF"/>
                </a:solidFill>
                <a:latin typeface="Poppins Light" panose="00000400000000000000"/>
              </a:rPr>
              <a:t>Our project is motivated by the need to develop effective strategies for predicting and mitigating customer churn. </a:t>
            </a:r>
            <a:endParaRPr lang="en-US" sz="2300">
              <a:solidFill>
                <a:srgbClr val="FFFFFF"/>
              </a:solidFill>
              <a:latin typeface="Poppins Light" panose="00000400000000000000"/>
            </a:endParaRPr>
          </a:p>
          <a:p>
            <a:pPr algn="just">
              <a:lnSpc>
                <a:spcPts val="3220"/>
              </a:lnSpc>
            </a:pPr>
          </a:p>
          <a:p>
            <a:pPr algn="just">
              <a:lnSpc>
                <a:spcPts val="3220"/>
              </a:lnSpc>
            </a:pPr>
            <a:r>
              <a:rPr lang="en-US" sz="2300">
                <a:solidFill>
                  <a:srgbClr val="FFFFFF"/>
                </a:solidFill>
                <a:latin typeface="Poppins Light" panose="00000400000000000000"/>
              </a:rPr>
              <a:t>We aim to empower telecom service providers with insights and methodologies that can strategically manage customer relationships and reduce churn rates.</a:t>
            </a:r>
            <a:endParaRPr lang="en-US" sz="2300">
              <a:solidFill>
                <a:srgbClr val="FFFFFF"/>
              </a:solidFill>
              <a:latin typeface="Poppins Light" panose="00000400000000000000"/>
            </a:endParaRPr>
          </a:p>
        </p:txBody>
      </p:sp>
      <p:sp>
        <p:nvSpPr>
          <p:cNvPr id="10" name="TextBox 10"/>
          <p:cNvSpPr txBox="1"/>
          <p:nvPr/>
        </p:nvSpPr>
        <p:spPr>
          <a:xfrm>
            <a:off x="10958632" y="8182256"/>
            <a:ext cx="6762118" cy="488315"/>
          </a:xfrm>
          <a:prstGeom prst="rect">
            <a:avLst/>
          </a:prstGeom>
        </p:spPr>
        <p:txBody>
          <a:bodyPr lIns="0" tIns="0" rIns="0" bIns="0" rtlCol="0" anchor="t">
            <a:spAutoFit/>
          </a:bodyPr>
          <a:lstStyle/>
          <a:p>
            <a:pPr algn="ctr">
              <a:lnSpc>
                <a:spcPts val="1960"/>
              </a:lnSpc>
            </a:pPr>
            <a:r>
              <a:rPr lang="en-US" sz="1400">
                <a:solidFill>
                  <a:srgbClr val="FFFFFF"/>
                </a:solidFill>
                <a:latin typeface="Trocchi" panose="00000500000000000000"/>
              </a:rPr>
              <a:t>https:/0/www.slideteam.net/determining-the-customer-churn-rate-ensuring-business-success-maintaining.html</a:t>
            </a:r>
            <a:endParaRPr lang="en-US" sz="1400">
              <a:solidFill>
                <a:srgbClr val="FFFFFF"/>
              </a:solidFill>
              <a:latin typeface="Trocchi" panose="000005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rot="-618135">
            <a:off x="-323014" y="5893081"/>
            <a:ext cx="6099166" cy="4883320"/>
          </a:xfrm>
          <a:custGeom>
            <a:avLst/>
            <a:gdLst/>
            <a:ahLst/>
            <a:cxnLst/>
            <a:rect l="l" t="t" r="r" b="b"/>
            <a:pathLst>
              <a:path w="6099166" h="4883320">
                <a:moveTo>
                  <a:pt x="0" y="0"/>
                </a:moveTo>
                <a:lnTo>
                  <a:pt x="6099166" y="0"/>
                </a:lnTo>
                <a:lnTo>
                  <a:pt x="6099166" y="4883319"/>
                </a:lnTo>
                <a:lnTo>
                  <a:pt x="0" y="4883319"/>
                </a:lnTo>
                <a:lnTo>
                  <a:pt x="0" y="0"/>
                </a:lnTo>
                <a:close/>
              </a:path>
            </a:pathLst>
          </a:custGeom>
          <a:blipFill>
            <a:blip r:embed="rId1"/>
            <a:stretch>
              <a:fillRect/>
            </a:stretch>
          </a:blipFill>
        </p:spPr>
      </p:sp>
      <p:grpSp>
        <p:nvGrpSpPr>
          <p:cNvPr id="3" name="Group 3"/>
          <p:cNvGrpSpPr/>
          <p:nvPr/>
        </p:nvGrpSpPr>
        <p:grpSpPr>
          <a:xfrm rot="0">
            <a:off x="1907514" y="2341863"/>
            <a:ext cx="4256141" cy="1107186"/>
            <a:chOff x="0" y="0"/>
            <a:chExt cx="1120959" cy="291605"/>
          </a:xfrm>
        </p:grpSpPr>
        <p:sp>
          <p:nvSpPr>
            <p:cNvPr id="4" name="Freeform 4"/>
            <p:cNvSpPr/>
            <p:nvPr/>
          </p:nvSpPr>
          <p:spPr>
            <a:xfrm>
              <a:off x="0" y="0"/>
              <a:ext cx="1120959" cy="291605"/>
            </a:xfrm>
            <a:custGeom>
              <a:avLst/>
              <a:gdLst/>
              <a:ahLst/>
              <a:cxnLst/>
              <a:rect l="l" t="t" r="r" b="b"/>
              <a:pathLst>
                <a:path w="1120959" h="291605">
                  <a:moveTo>
                    <a:pt x="0" y="0"/>
                  </a:moveTo>
                  <a:lnTo>
                    <a:pt x="1120959" y="0"/>
                  </a:lnTo>
                  <a:lnTo>
                    <a:pt x="1120959" y="291605"/>
                  </a:lnTo>
                  <a:lnTo>
                    <a:pt x="0" y="291605"/>
                  </a:lnTo>
                  <a:close/>
                </a:path>
              </a:pathLst>
            </a:custGeom>
            <a:solidFill>
              <a:srgbClr val="000000">
                <a:alpha val="0"/>
              </a:srgbClr>
            </a:solidFill>
            <a:ln w="19050" cap="sq">
              <a:solidFill>
                <a:srgbClr val="FFFFFF"/>
              </a:solidFill>
              <a:prstDash val="solid"/>
              <a:miter/>
            </a:ln>
          </p:spPr>
        </p:sp>
        <p:sp>
          <p:nvSpPr>
            <p:cNvPr id="5" name="TextBox 5"/>
            <p:cNvSpPr txBox="1"/>
            <p:nvPr/>
          </p:nvSpPr>
          <p:spPr>
            <a:xfrm>
              <a:off x="0" y="-200025"/>
              <a:ext cx="1120959" cy="491630"/>
            </a:xfrm>
            <a:prstGeom prst="rect">
              <a:avLst/>
            </a:prstGeom>
          </p:spPr>
          <p:txBody>
            <a:bodyPr lIns="50800" tIns="50800" rIns="50800" bIns="50800" rtlCol="0" anchor="ctr"/>
            <a:lstStyle/>
            <a:p>
              <a:pPr marL="0" lvl="1" indent="0" algn="ctr">
                <a:lnSpc>
                  <a:spcPts val="6480"/>
                </a:lnSpc>
                <a:spcBef>
                  <a:spcPct val="0"/>
                </a:spcBef>
              </a:pPr>
              <a:endParaRPr lang="en-US" sz="4000">
                <a:solidFill>
                  <a:srgbClr val="FFFFFF"/>
                </a:solidFill>
                <a:latin typeface="Poppins Bold" panose="00000800000000000000"/>
              </a:endParaRPr>
            </a:p>
            <a:p>
              <a:pPr marL="0" lvl="1" indent="0" algn="ctr">
                <a:lnSpc>
                  <a:spcPts val="6480"/>
                </a:lnSpc>
                <a:spcBef>
                  <a:spcPct val="0"/>
                </a:spcBef>
              </a:pPr>
              <a:r>
                <a:rPr lang="en-US" sz="4000">
                  <a:solidFill>
                    <a:srgbClr val="FFFFFF"/>
                  </a:solidFill>
                  <a:latin typeface="Poppins Bold" panose="00000800000000000000"/>
                </a:rPr>
                <a:t>DFFN &amp; SRNN</a:t>
              </a:r>
              <a:endParaRPr lang="en-US" sz="4000">
                <a:solidFill>
                  <a:srgbClr val="FFFFFF"/>
                </a:solidFill>
                <a:latin typeface="Poppins Bold" panose="00000800000000000000"/>
              </a:endParaRPr>
            </a:p>
          </p:txBody>
        </p:sp>
      </p:grpSp>
      <p:sp>
        <p:nvSpPr>
          <p:cNvPr id="6" name="Freeform 6"/>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sp>
      <p:sp>
        <p:nvSpPr>
          <p:cNvPr id="7" name="TextBox 7"/>
          <p:cNvSpPr txBox="1"/>
          <p:nvPr/>
        </p:nvSpPr>
        <p:spPr>
          <a:xfrm>
            <a:off x="1907514" y="1409700"/>
            <a:ext cx="8512282" cy="1230699"/>
          </a:xfrm>
          <a:prstGeom prst="rect">
            <a:avLst/>
          </a:prstGeom>
        </p:spPr>
        <p:txBody>
          <a:bodyPr lIns="0" tIns="0" rIns="0" bIns="0" rtlCol="0" anchor="t">
            <a:spAutoFit/>
          </a:bodyPr>
          <a:lstStyle/>
          <a:p>
            <a:pPr marL="0" lvl="0" indent="0" algn="just">
              <a:lnSpc>
                <a:spcPts val="8235"/>
              </a:lnSpc>
              <a:spcBef>
                <a:spcPct val="0"/>
              </a:spcBef>
            </a:pPr>
            <a:r>
              <a:rPr lang="en-US" sz="11440">
                <a:solidFill>
                  <a:schemeClr val="bg1"/>
                </a:solidFill>
                <a:latin typeface="Computer Says No" panose="00000400000000000000"/>
              </a:rPr>
              <a:t>2.0 DEEP LEARNING</a:t>
            </a:r>
            <a:endParaRPr lang="en-US" sz="11440">
              <a:solidFill>
                <a:schemeClr val="bg1"/>
              </a:solidFill>
              <a:latin typeface="Computer Says No" panose="00000400000000000000"/>
            </a:endParaRPr>
          </a:p>
        </p:txBody>
      </p:sp>
      <p:sp>
        <p:nvSpPr>
          <p:cNvPr id="8" name="TextBox 8"/>
          <p:cNvSpPr txBox="1"/>
          <p:nvPr/>
        </p:nvSpPr>
        <p:spPr>
          <a:xfrm>
            <a:off x="1907514" y="3447891"/>
            <a:ext cx="14232043" cy="2415159"/>
          </a:xfrm>
          <a:prstGeom prst="rect">
            <a:avLst/>
          </a:prstGeom>
        </p:spPr>
        <p:txBody>
          <a:bodyPr lIns="0" tIns="0" rIns="0" bIns="0" rtlCol="0" anchor="t">
            <a:spAutoFit/>
          </a:bodyPr>
          <a:lstStyle/>
          <a:p>
            <a:pPr algn="just">
              <a:lnSpc>
                <a:spcPts val="3890"/>
              </a:lnSpc>
            </a:pPr>
            <a:r>
              <a:rPr lang="en-US" sz="2400">
                <a:solidFill>
                  <a:srgbClr val="FFFFFF"/>
                </a:solidFill>
                <a:latin typeface="Poppins Light" panose="00000400000000000000"/>
              </a:rPr>
              <a:t>Our model is based on Artificial Neural Networks, which utilizes multiple layers to extract features from inputs and make predictions. We employ an ensemble method, combining a Deep Feedforward Neural Network (DFFNN) and a Swish Recurrent Neural Network (RNN). The DFFNN processes input data in a forward flow, while the Swish RNN, which is bi-directional, can handle time-series data, making it useful for analyzing patterns over time.</a:t>
            </a:r>
            <a:endParaRPr lang="en-US" sz="2400">
              <a:solidFill>
                <a:srgbClr val="FFFFFF"/>
              </a:solidFill>
              <a:latin typeface="Poppins Light" panose="00000400000000000000"/>
            </a:endParaRPr>
          </a:p>
        </p:txBody>
      </p:sp>
      <p:grpSp>
        <p:nvGrpSpPr>
          <p:cNvPr id="9" name="Group 9"/>
          <p:cNvGrpSpPr/>
          <p:nvPr/>
        </p:nvGrpSpPr>
        <p:grpSpPr>
          <a:xfrm rot="0">
            <a:off x="6063864" y="6282150"/>
            <a:ext cx="3250890" cy="1107186"/>
            <a:chOff x="0" y="0"/>
            <a:chExt cx="856202" cy="291605"/>
          </a:xfrm>
        </p:grpSpPr>
        <p:sp>
          <p:nvSpPr>
            <p:cNvPr id="10" name="Freeform 10"/>
            <p:cNvSpPr/>
            <p:nvPr/>
          </p:nvSpPr>
          <p:spPr>
            <a:xfrm>
              <a:off x="0" y="0"/>
              <a:ext cx="856202" cy="291605"/>
            </a:xfrm>
            <a:custGeom>
              <a:avLst/>
              <a:gdLst/>
              <a:ahLst/>
              <a:cxnLst/>
              <a:rect l="l" t="t" r="r" b="b"/>
              <a:pathLst>
                <a:path w="856202" h="291605">
                  <a:moveTo>
                    <a:pt x="0" y="0"/>
                  </a:moveTo>
                  <a:lnTo>
                    <a:pt x="856202" y="0"/>
                  </a:lnTo>
                  <a:lnTo>
                    <a:pt x="856202" y="291605"/>
                  </a:lnTo>
                  <a:lnTo>
                    <a:pt x="0" y="291605"/>
                  </a:lnTo>
                  <a:close/>
                </a:path>
              </a:pathLst>
            </a:custGeom>
            <a:solidFill>
              <a:srgbClr val="000000">
                <a:alpha val="0"/>
              </a:srgbClr>
            </a:solidFill>
            <a:ln w="19050" cap="sq">
              <a:solidFill>
                <a:srgbClr val="FFFFFF"/>
              </a:solidFill>
              <a:prstDash val="solid"/>
              <a:miter/>
            </a:ln>
          </p:spPr>
        </p:sp>
        <p:sp>
          <p:nvSpPr>
            <p:cNvPr id="11" name="TextBox 11"/>
            <p:cNvSpPr txBox="1"/>
            <p:nvPr/>
          </p:nvSpPr>
          <p:spPr>
            <a:xfrm>
              <a:off x="0" y="-200025"/>
              <a:ext cx="856202" cy="491630"/>
            </a:xfrm>
            <a:prstGeom prst="rect">
              <a:avLst/>
            </a:prstGeom>
          </p:spPr>
          <p:txBody>
            <a:bodyPr lIns="50800" tIns="50800" rIns="50800" bIns="50800" rtlCol="0" anchor="ctr"/>
            <a:lstStyle/>
            <a:p>
              <a:pPr marL="0" lvl="1" indent="0" algn="ctr">
                <a:lnSpc>
                  <a:spcPts val="6480"/>
                </a:lnSpc>
                <a:spcBef>
                  <a:spcPct val="0"/>
                </a:spcBef>
              </a:pPr>
              <a:endParaRPr lang="en-GB" altLang="en-US" sz="4000">
                <a:solidFill>
                  <a:srgbClr val="FFFFFF"/>
                </a:solidFill>
                <a:latin typeface="Poppins Bold" panose="00000800000000000000"/>
              </a:endParaRPr>
            </a:p>
            <a:p>
              <a:pPr marL="0" lvl="1" indent="0" algn="ctr">
                <a:lnSpc>
                  <a:spcPts val="6480"/>
                </a:lnSpc>
                <a:spcBef>
                  <a:spcPct val="0"/>
                </a:spcBef>
              </a:pPr>
              <a:r>
                <a:rPr lang="en-GB" altLang="en-US" sz="4000">
                  <a:solidFill>
                    <a:srgbClr val="FFFFFF"/>
                  </a:solidFill>
                  <a:latin typeface="Poppins Bold" panose="00000800000000000000"/>
                </a:rPr>
                <a:t>“Thot”</a:t>
              </a:r>
              <a:endParaRPr lang="en-GB" altLang="en-US" sz="4000">
                <a:solidFill>
                  <a:srgbClr val="FFFFFF"/>
                </a:solidFill>
                <a:latin typeface="Poppins Bold" panose="00000800000000000000"/>
              </a:endParaRPr>
            </a:p>
          </p:txBody>
        </p:sp>
      </p:grpSp>
      <p:sp>
        <p:nvSpPr>
          <p:cNvPr id="12" name="TextBox 12"/>
          <p:cNvSpPr txBox="1"/>
          <p:nvPr/>
        </p:nvSpPr>
        <p:spPr>
          <a:xfrm>
            <a:off x="6063864" y="7427436"/>
            <a:ext cx="10075694" cy="1995170"/>
          </a:xfrm>
          <a:prstGeom prst="rect">
            <a:avLst/>
          </a:prstGeom>
        </p:spPr>
        <p:txBody>
          <a:bodyPr lIns="0" tIns="0" rIns="0" bIns="0" rtlCol="0" anchor="t">
            <a:spAutoFit/>
          </a:bodyPr>
          <a:lstStyle/>
          <a:p>
            <a:pPr algn="just">
              <a:lnSpc>
                <a:spcPts val="3890"/>
              </a:lnSpc>
            </a:pPr>
            <a:r>
              <a:rPr lang="en-US" sz="2400">
                <a:solidFill>
                  <a:srgbClr val="FFFFFF"/>
                </a:solidFill>
                <a:latin typeface="Poppins Light" panose="00000400000000000000"/>
              </a:rPr>
              <a:t>Our solution is a sophisticated AI-driven web application</a:t>
            </a:r>
            <a:r>
              <a:rPr lang="en-GB" altLang="en-US" sz="2400">
                <a:solidFill>
                  <a:srgbClr val="FFFFFF"/>
                </a:solidFill>
                <a:latin typeface="Poppins Light" panose="00000400000000000000"/>
              </a:rPr>
              <a:t> which</a:t>
            </a:r>
            <a:r>
              <a:rPr lang="en-US" sz="2400">
                <a:solidFill>
                  <a:srgbClr val="FFFFFF"/>
                </a:solidFill>
                <a:latin typeface="Poppins Light" panose="00000400000000000000"/>
              </a:rPr>
              <a:t> allows internal data analysts in </a:t>
            </a:r>
            <a:r>
              <a:rPr lang="en-GB" altLang="en-US" sz="2400">
                <a:solidFill>
                  <a:srgbClr val="FFFFFF"/>
                </a:solidFill>
                <a:latin typeface="Poppins Light" panose="00000400000000000000"/>
              </a:rPr>
              <a:t>your</a:t>
            </a:r>
            <a:r>
              <a:rPr lang="en-US" sz="2400">
                <a:solidFill>
                  <a:srgbClr val="FFFFFF"/>
                </a:solidFill>
                <a:latin typeface="Poppins Light" panose="00000400000000000000"/>
              </a:rPr>
              <a:t> company to analyze churn predictions, customer behavior, and provide data-driven recommendations.</a:t>
            </a:r>
            <a:endParaRPr lang="en-US" sz="2400">
              <a:solidFill>
                <a:srgbClr val="FFFFFF"/>
              </a:solidFill>
              <a:latin typeface="Poppins Light" panose="000004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5510365" y="6463371"/>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4146278" y="806475"/>
            <a:ext cx="3497870" cy="3497870"/>
          </a:xfrm>
          <a:custGeom>
            <a:avLst/>
            <a:gdLst/>
            <a:ahLst/>
            <a:cxnLst/>
            <a:rect l="l" t="t" r="r" b="b"/>
            <a:pathLst>
              <a:path w="3497870" h="3497870">
                <a:moveTo>
                  <a:pt x="0" y="0"/>
                </a:moveTo>
                <a:lnTo>
                  <a:pt x="3497871" y="0"/>
                </a:lnTo>
                <a:lnTo>
                  <a:pt x="3497871" y="3497871"/>
                </a:lnTo>
                <a:lnTo>
                  <a:pt x="0" y="349787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928043" y="8217560"/>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4549846" y="-4142102"/>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3"/>
            <a:stretch>
              <a:fillRect/>
            </a:stretch>
          </a:blipFill>
        </p:spPr>
      </p:sp>
      <p:sp>
        <p:nvSpPr>
          <p:cNvPr id="6" name="TextBox 6"/>
          <p:cNvSpPr txBox="1"/>
          <p:nvPr/>
        </p:nvSpPr>
        <p:spPr>
          <a:xfrm>
            <a:off x="2389327" y="1398918"/>
            <a:ext cx="10289417" cy="1228344"/>
          </a:xfrm>
          <a:prstGeom prst="rect">
            <a:avLst/>
          </a:prstGeom>
        </p:spPr>
        <p:txBody>
          <a:bodyPr lIns="0" tIns="0" rIns="0" bIns="0" rtlCol="0" anchor="t">
            <a:spAutoFit/>
          </a:bodyPr>
          <a:lstStyle/>
          <a:p>
            <a:pPr marL="0" lvl="0" indent="0">
              <a:lnSpc>
                <a:spcPts val="8210"/>
              </a:lnSpc>
              <a:spcBef>
                <a:spcPct val="0"/>
              </a:spcBef>
            </a:pPr>
            <a:r>
              <a:rPr lang="en-US" sz="11400">
                <a:solidFill>
                  <a:srgbClr val="FFFFFF"/>
                </a:solidFill>
                <a:latin typeface="Computer Says No" panose="00000400000000000000"/>
              </a:rPr>
              <a:t>3.0 DEMO - DASHBOARDS</a:t>
            </a:r>
            <a:endParaRPr lang="en-US" sz="11400">
              <a:solidFill>
                <a:srgbClr val="FFFFFF"/>
              </a:solidFill>
              <a:latin typeface="Computer Says No" panose="00000400000000000000"/>
            </a:endParaRPr>
          </a:p>
        </p:txBody>
      </p:sp>
      <p:sp>
        <p:nvSpPr>
          <p:cNvPr id="7" name="TextBox 7"/>
          <p:cNvSpPr txBox="1"/>
          <p:nvPr/>
        </p:nvSpPr>
        <p:spPr>
          <a:xfrm>
            <a:off x="2389327" y="2303792"/>
            <a:ext cx="11368643" cy="1848993"/>
          </a:xfrm>
          <a:prstGeom prst="rect">
            <a:avLst/>
          </a:prstGeom>
        </p:spPr>
        <p:txBody>
          <a:bodyPr lIns="0" tIns="0" rIns="0" bIns="0" rtlCol="0" anchor="t">
            <a:spAutoFit/>
          </a:bodyPr>
          <a:lstStyle/>
          <a:p>
            <a:pPr algn="just">
              <a:lnSpc>
                <a:spcPts val="3725"/>
              </a:lnSpc>
            </a:pPr>
            <a:r>
              <a:rPr lang="en-US" sz="2300">
                <a:solidFill>
                  <a:srgbClr val="FFFFFF"/>
                </a:solidFill>
                <a:latin typeface="Poppins Light" panose="00000400000000000000"/>
              </a:rPr>
              <a:t>We have four (4) interactive dashboards which provide a comprehensive overview of churn predictions, customer segments, key metrics, and trends. They are Customer profiling, Data quality, Model predictions, Monitoring performances Dashboard.</a:t>
            </a:r>
            <a:endParaRPr lang="en-US" sz="2300">
              <a:solidFill>
                <a:srgbClr val="FFFFFF"/>
              </a:solidFill>
              <a:latin typeface="Poppins Light" panose="00000400000000000000"/>
            </a:endParaRPr>
          </a:p>
        </p:txBody>
      </p:sp>
      <p:sp>
        <p:nvSpPr>
          <p:cNvPr id="8" name="TextBox 8"/>
          <p:cNvSpPr txBox="1"/>
          <p:nvPr/>
        </p:nvSpPr>
        <p:spPr>
          <a:xfrm>
            <a:off x="1028700" y="4505210"/>
            <a:ext cx="6731030" cy="859157"/>
          </a:xfrm>
          <a:prstGeom prst="rect">
            <a:avLst/>
          </a:prstGeom>
        </p:spPr>
        <p:txBody>
          <a:bodyPr lIns="0" tIns="0" rIns="0" bIns="0" rtlCol="0" anchor="t">
            <a:spAutoFit/>
          </a:bodyPr>
          <a:lstStyle/>
          <a:p>
            <a:pPr marL="0" lvl="0" indent="0">
              <a:lnSpc>
                <a:spcPts val="5760"/>
              </a:lnSpc>
              <a:spcBef>
                <a:spcPct val="0"/>
              </a:spcBef>
            </a:pPr>
            <a:r>
              <a:rPr lang="en-US" sz="8000">
                <a:solidFill>
                  <a:srgbClr val="FFFFFF"/>
                </a:solidFill>
                <a:latin typeface="Computer Says No" panose="00000400000000000000"/>
              </a:rPr>
              <a:t>CUSTOMER PROFILING</a:t>
            </a:r>
            <a:endParaRPr lang="en-US" sz="8000">
              <a:solidFill>
                <a:srgbClr val="FFFFFF"/>
              </a:solidFill>
              <a:latin typeface="Computer Says No" panose="00000400000000000000"/>
            </a:endParaRPr>
          </a:p>
        </p:txBody>
      </p:sp>
      <p:sp>
        <p:nvSpPr>
          <p:cNvPr id="9" name="TextBox 9"/>
          <p:cNvSpPr txBox="1"/>
          <p:nvPr/>
        </p:nvSpPr>
        <p:spPr>
          <a:xfrm>
            <a:off x="1028700" y="5116955"/>
            <a:ext cx="11915821" cy="1848993"/>
          </a:xfrm>
          <a:prstGeom prst="rect">
            <a:avLst/>
          </a:prstGeom>
        </p:spPr>
        <p:txBody>
          <a:bodyPr lIns="0" tIns="0" rIns="0" bIns="0" rtlCol="0" anchor="t">
            <a:spAutoFit/>
          </a:bodyPr>
          <a:lstStyle/>
          <a:p>
            <a:pPr algn="just">
              <a:lnSpc>
                <a:spcPts val="3725"/>
              </a:lnSpc>
            </a:pPr>
            <a:r>
              <a:rPr lang="en-US" sz="2300">
                <a:solidFill>
                  <a:srgbClr val="FFFFFF"/>
                </a:solidFill>
                <a:latin typeface="Poppins Light" panose="00000400000000000000"/>
              </a:rPr>
              <a:t>This provides a comprehensive view of each customer’s profile. It includes key information such as usage patterns, preferences, and predicted churn probability which can be used to personalize retention strategies and improve customer engagement.</a:t>
            </a:r>
            <a:endParaRPr lang="en-US" sz="2300">
              <a:solidFill>
                <a:srgbClr val="FFFFFF"/>
              </a:solidFill>
              <a:latin typeface="Poppins Light" panose="00000400000000000000"/>
            </a:endParaRPr>
          </a:p>
        </p:txBody>
      </p:sp>
      <p:sp>
        <p:nvSpPr>
          <p:cNvPr id="10" name="TextBox 10"/>
          <p:cNvSpPr txBox="1"/>
          <p:nvPr/>
        </p:nvSpPr>
        <p:spPr>
          <a:xfrm>
            <a:off x="3554251" y="7770382"/>
            <a:ext cx="10592028" cy="1848993"/>
          </a:xfrm>
          <a:prstGeom prst="rect">
            <a:avLst/>
          </a:prstGeom>
        </p:spPr>
        <p:txBody>
          <a:bodyPr lIns="0" tIns="0" rIns="0" bIns="0" rtlCol="0" anchor="t">
            <a:spAutoFit/>
          </a:bodyPr>
          <a:lstStyle/>
          <a:p>
            <a:pPr algn="just">
              <a:lnSpc>
                <a:spcPts val="3725"/>
              </a:lnSpc>
            </a:pPr>
            <a:r>
              <a:rPr lang="en-US" sz="2300">
                <a:solidFill>
                  <a:srgbClr val="FFFFFF"/>
                </a:solidFill>
                <a:latin typeface="Poppins Light" panose="00000400000000000000"/>
              </a:rPr>
              <a:t>This dashboard tracks the performance of the churn prediction model over time. It includes metrics like accuracy, precision, recall, and F1 score, and provides visualizations of these metrics to help analysts understand how the model’s performance is changing over time.</a:t>
            </a:r>
            <a:endParaRPr lang="en-US" sz="2300">
              <a:solidFill>
                <a:srgbClr val="FFFFFF"/>
              </a:solidFill>
              <a:latin typeface="Poppins Light" panose="00000400000000000000"/>
            </a:endParaRPr>
          </a:p>
        </p:txBody>
      </p:sp>
      <p:sp>
        <p:nvSpPr>
          <p:cNvPr id="11" name="Freeform 11"/>
          <p:cNvSpPr/>
          <p:nvPr/>
        </p:nvSpPr>
        <p:spPr>
          <a:xfrm>
            <a:off x="16709055" y="7583857"/>
            <a:ext cx="1326860" cy="1256899"/>
          </a:xfrm>
          <a:custGeom>
            <a:avLst/>
            <a:gdLst/>
            <a:ahLst/>
            <a:cxnLst/>
            <a:rect l="l" t="t" r="r" b="b"/>
            <a:pathLst>
              <a:path w="1326860" h="1256899">
                <a:moveTo>
                  <a:pt x="0" y="0"/>
                </a:moveTo>
                <a:lnTo>
                  <a:pt x="1326860" y="0"/>
                </a:lnTo>
                <a:lnTo>
                  <a:pt x="1326860" y="1256899"/>
                </a:lnTo>
                <a:lnTo>
                  <a:pt x="0" y="125689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2" name="Freeform 12"/>
          <p:cNvSpPr/>
          <p:nvPr/>
        </p:nvSpPr>
        <p:spPr>
          <a:xfrm>
            <a:off x="286245" y="9301954"/>
            <a:ext cx="1273023" cy="1318574"/>
          </a:xfrm>
          <a:custGeom>
            <a:avLst/>
            <a:gdLst/>
            <a:ahLst/>
            <a:cxnLst/>
            <a:rect l="l" t="t" r="r" b="b"/>
            <a:pathLst>
              <a:path w="1273023" h="1318574">
                <a:moveTo>
                  <a:pt x="0" y="0"/>
                </a:moveTo>
                <a:lnTo>
                  <a:pt x="1273023" y="0"/>
                </a:lnTo>
                <a:lnTo>
                  <a:pt x="1273023" y="1318574"/>
                </a:lnTo>
                <a:lnTo>
                  <a:pt x="0" y="131857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3" name="Freeform 13"/>
          <p:cNvSpPr/>
          <p:nvPr/>
        </p:nvSpPr>
        <p:spPr>
          <a:xfrm>
            <a:off x="15257300" y="1921292"/>
            <a:ext cx="1551199" cy="1204295"/>
          </a:xfrm>
          <a:custGeom>
            <a:avLst/>
            <a:gdLst/>
            <a:ahLst/>
            <a:cxnLst/>
            <a:rect l="l" t="t" r="r" b="b"/>
            <a:pathLst>
              <a:path w="1551199" h="1204295">
                <a:moveTo>
                  <a:pt x="0" y="0"/>
                </a:moveTo>
                <a:lnTo>
                  <a:pt x="1551199" y="0"/>
                </a:lnTo>
                <a:lnTo>
                  <a:pt x="1551199" y="1204294"/>
                </a:lnTo>
                <a:lnTo>
                  <a:pt x="0" y="1204294"/>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4" name="TextBox 14"/>
          <p:cNvSpPr txBox="1"/>
          <p:nvPr/>
        </p:nvSpPr>
        <p:spPr>
          <a:xfrm>
            <a:off x="3563776" y="7240791"/>
            <a:ext cx="7392701" cy="859157"/>
          </a:xfrm>
          <a:prstGeom prst="rect">
            <a:avLst/>
          </a:prstGeom>
        </p:spPr>
        <p:txBody>
          <a:bodyPr lIns="0" tIns="0" rIns="0" bIns="0" rtlCol="0" anchor="t">
            <a:spAutoFit/>
          </a:bodyPr>
          <a:lstStyle/>
          <a:p>
            <a:pPr marL="0" lvl="0" indent="0">
              <a:lnSpc>
                <a:spcPts val="5760"/>
              </a:lnSpc>
              <a:spcBef>
                <a:spcPct val="0"/>
              </a:spcBef>
            </a:pPr>
            <a:r>
              <a:rPr lang="en-US" sz="8000">
                <a:solidFill>
                  <a:srgbClr val="FFFFFF"/>
                </a:solidFill>
                <a:latin typeface="Computer Says No" panose="00000400000000000000"/>
              </a:rPr>
              <a:t>MONITORING PERFORMANCE</a:t>
            </a:r>
            <a:endParaRPr lang="en-US" sz="8000">
              <a:solidFill>
                <a:srgbClr val="FFFFFF"/>
              </a:solidFill>
              <a:latin typeface="Computer Says No" panose="000004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81656"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5400000">
            <a:off x="4945230"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5400000">
            <a:off x="9682047"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3"/>
            <a:stretch>
              <a:fillRect/>
            </a:stretch>
          </a:blipFill>
        </p:spPr>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4"/>
            <a:stretch>
              <a:fillRect/>
            </a:stretch>
          </a:blipFill>
        </p:spPr>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5"/>
            <a:stretch>
              <a:fillRect/>
            </a:stretch>
          </a:blipFill>
        </p:spPr>
      </p:sp>
      <p:sp>
        <p:nvSpPr>
          <p:cNvPr id="8" name="Freeform 8"/>
          <p:cNvSpPr/>
          <p:nvPr/>
        </p:nvSpPr>
        <p:spPr>
          <a:xfrm rot="-1072226">
            <a:off x="-22489" y="5767883"/>
            <a:ext cx="2810484" cy="6367201"/>
          </a:xfrm>
          <a:custGeom>
            <a:avLst/>
            <a:gdLst/>
            <a:ahLst/>
            <a:cxnLst/>
            <a:rect l="l" t="t" r="r" b="b"/>
            <a:pathLst>
              <a:path w="2810484" h="6367201">
                <a:moveTo>
                  <a:pt x="0" y="0"/>
                </a:moveTo>
                <a:lnTo>
                  <a:pt x="2810484" y="0"/>
                </a:lnTo>
                <a:lnTo>
                  <a:pt x="2810484" y="6367201"/>
                </a:lnTo>
                <a:lnTo>
                  <a:pt x="0" y="6367201"/>
                </a:lnTo>
                <a:lnTo>
                  <a:pt x="0" y="0"/>
                </a:lnTo>
                <a:close/>
              </a:path>
            </a:pathLst>
          </a:custGeom>
          <a:blipFill>
            <a:blip r:embed="rId6"/>
            <a:stretch>
              <a:fillRect/>
            </a:stretch>
          </a:blipFill>
        </p:spPr>
      </p:sp>
      <p:sp>
        <p:nvSpPr>
          <p:cNvPr id="9" name="Freeform 9"/>
          <p:cNvSpPr/>
          <p:nvPr/>
        </p:nvSpPr>
        <p:spPr>
          <a:xfrm>
            <a:off x="13655521" y="3335594"/>
            <a:ext cx="1461470" cy="1849961"/>
          </a:xfrm>
          <a:custGeom>
            <a:avLst/>
            <a:gdLst/>
            <a:ahLst/>
            <a:cxnLst/>
            <a:rect l="l" t="t" r="r" b="b"/>
            <a:pathLst>
              <a:path w="1461470" h="1849961">
                <a:moveTo>
                  <a:pt x="0" y="0"/>
                </a:moveTo>
                <a:lnTo>
                  <a:pt x="1461469" y="0"/>
                </a:lnTo>
                <a:lnTo>
                  <a:pt x="1461469" y="1849961"/>
                </a:lnTo>
                <a:lnTo>
                  <a:pt x="0" y="1849961"/>
                </a:lnTo>
                <a:lnTo>
                  <a:pt x="0" y="0"/>
                </a:lnTo>
                <a:close/>
              </a:path>
            </a:pathLst>
          </a:custGeom>
          <a:blipFill>
            <a:blip r:embed="rId7"/>
            <a:stretch>
              <a:fillRect/>
            </a:stretch>
          </a:blipFill>
        </p:spPr>
      </p:sp>
      <p:sp>
        <p:nvSpPr>
          <p:cNvPr id="10" name="Freeform 10"/>
          <p:cNvSpPr/>
          <p:nvPr/>
        </p:nvSpPr>
        <p:spPr>
          <a:xfrm>
            <a:off x="8773202" y="3490185"/>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8"/>
            <a:stretch>
              <a:fillRect/>
            </a:stretch>
          </a:blipFill>
        </p:spPr>
      </p:sp>
      <p:sp>
        <p:nvSpPr>
          <p:cNvPr id="11" name="Freeform 11"/>
          <p:cNvSpPr/>
          <p:nvPr/>
        </p:nvSpPr>
        <p:spPr>
          <a:xfrm>
            <a:off x="3967259" y="3490185"/>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9"/>
            <a:stretch>
              <a:fillRect/>
            </a:stretch>
          </a:blipFill>
        </p:spPr>
      </p:sp>
      <p:sp>
        <p:nvSpPr>
          <p:cNvPr id="12" name="TextBox 12"/>
          <p:cNvSpPr txBox="1"/>
          <p:nvPr/>
        </p:nvSpPr>
        <p:spPr>
          <a:xfrm>
            <a:off x="2933300" y="1533525"/>
            <a:ext cx="11288243" cy="1228344"/>
          </a:xfrm>
          <a:prstGeom prst="rect">
            <a:avLst/>
          </a:prstGeom>
        </p:spPr>
        <p:txBody>
          <a:bodyPr lIns="0" tIns="0" rIns="0" bIns="0" rtlCol="0" anchor="t">
            <a:spAutoFit/>
          </a:bodyPr>
          <a:lstStyle/>
          <a:p>
            <a:pPr marL="0" lvl="0" indent="0" algn="ctr">
              <a:lnSpc>
                <a:spcPts val="8210"/>
              </a:lnSpc>
              <a:spcBef>
                <a:spcPct val="0"/>
              </a:spcBef>
            </a:pPr>
            <a:r>
              <a:rPr lang="en-US" sz="11400">
                <a:solidFill>
                  <a:schemeClr val="bg1"/>
                </a:solidFill>
                <a:latin typeface="Computer Says No" panose="00000400000000000000"/>
              </a:rPr>
              <a:t>4.0 EMAIL NOTIFICATIONS</a:t>
            </a:r>
            <a:endParaRPr lang="en-US" sz="11400">
              <a:solidFill>
                <a:schemeClr val="bg1"/>
              </a:solidFill>
              <a:latin typeface="Computer Says No" panose="00000400000000000000"/>
            </a:endParaRPr>
          </a:p>
        </p:txBody>
      </p:sp>
      <p:sp>
        <p:nvSpPr>
          <p:cNvPr id="13" name="TextBox 13"/>
          <p:cNvSpPr txBox="1"/>
          <p:nvPr/>
        </p:nvSpPr>
        <p:spPr>
          <a:xfrm>
            <a:off x="2933300" y="5756962"/>
            <a:ext cx="3289996" cy="672800"/>
          </a:xfrm>
          <a:prstGeom prst="rect">
            <a:avLst/>
          </a:prstGeom>
        </p:spPr>
        <p:txBody>
          <a:bodyPr lIns="0" tIns="0" rIns="0" bIns="0" rtlCol="0" anchor="t">
            <a:spAutoFit/>
          </a:bodyPr>
          <a:lstStyle/>
          <a:p>
            <a:pPr marL="0" lvl="0" indent="0" algn="ctr">
              <a:lnSpc>
                <a:spcPts val="4460"/>
              </a:lnSpc>
              <a:spcBef>
                <a:spcPct val="0"/>
              </a:spcBef>
            </a:pPr>
            <a:r>
              <a:rPr lang="en-US" sz="6190">
                <a:solidFill>
                  <a:schemeClr val="bg1"/>
                </a:solidFill>
                <a:latin typeface="Computer Says No" panose="00000400000000000000"/>
              </a:rPr>
              <a:t>DL MODEL</a:t>
            </a:r>
            <a:endParaRPr lang="en-US" sz="6190">
              <a:solidFill>
                <a:schemeClr val="bg1"/>
              </a:solidFill>
              <a:latin typeface="Computer Says No" panose="00000400000000000000"/>
            </a:endParaRPr>
          </a:p>
        </p:txBody>
      </p:sp>
      <p:sp>
        <p:nvSpPr>
          <p:cNvPr id="14" name="TextBox 14"/>
          <p:cNvSpPr txBox="1"/>
          <p:nvPr/>
        </p:nvSpPr>
        <p:spPr>
          <a:xfrm>
            <a:off x="3059776" y="6353562"/>
            <a:ext cx="3037045" cy="1824672"/>
          </a:xfrm>
          <a:prstGeom prst="rect">
            <a:avLst/>
          </a:prstGeom>
        </p:spPr>
        <p:txBody>
          <a:bodyPr lIns="0" tIns="0" rIns="0" bIns="0" rtlCol="0" anchor="t">
            <a:spAutoFit/>
          </a:bodyPr>
          <a:lstStyle/>
          <a:p>
            <a:pPr algn="ctr">
              <a:lnSpc>
                <a:spcPts val="2440"/>
              </a:lnSpc>
            </a:pPr>
            <a:r>
              <a:rPr lang="en-US" sz="1505">
                <a:solidFill>
                  <a:srgbClr val="FFFFFF"/>
                </a:solidFill>
                <a:latin typeface="Poppins Light" panose="00000400000000000000"/>
              </a:rPr>
              <a:t>Our ensemble approach combining DFFNN and SRNN aims to improve accuracy and predictions, leveraging an AI chatbot to provide help to our users.</a:t>
            </a:r>
            <a:endParaRPr lang="en-US" sz="1505">
              <a:solidFill>
                <a:srgbClr val="FFFFFF"/>
              </a:solidFill>
              <a:latin typeface="Poppins Light" panose="00000400000000000000"/>
            </a:endParaRPr>
          </a:p>
        </p:txBody>
      </p:sp>
      <p:sp>
        <p:nvSpPr>
          <p:cNvPr id="15" name="TextBox 15"/>
          <p:cNvSpPr txBox="1"/>
          <p:nvPr/>
        </p:nvSpPr>
        <p:spPr>
          <a:xfrm>
            <a:off x="7837434" y="5756962"/>
            <a:ext cx="3289996" cy="672800"/>
          </a:xfrm>
          <a:prstGeom prst="rect">
            <a:avLst/>
          </a:prstGeom>
        </p:spPr>
        <p:txBody>
          <a:bodyPr lIns="0" tIns="0" rIns="0" bIns="0" rtlCol="0" anchor="t">
            <a:spAutoFit/>
          </a:bodyPr>
          <a:lstStyle/>
          <a:p>
            <a:pPr marL="0" lvl="0" indent="0" algn="ctr">
              <a:lnSpc>
                <a:spcPts val="4460"/>
              </a:lnSpc>
              <a:spcBef>
                <a:spcPct val="0"/>
              </a:spcBef>
            </a:pPr>
            <a:r>
              <a:rPr lang="en-US" sz="6190">
                <a:solidFill>
                  <a:schemeClr val="bg1"/>
                </a:solidFill>
                <a:latin typeface="Computer Says No" panose="00000400000000000000"/>
              </a:rPr>
              <a:t>ANALYSTS</a:t>
            </a:r>
            <a:endParaRPr lang="en-US" sz="6190">
              <a:solidFill>
                <a:schemeClr val="bg1"/>
              </a:solidFill>
              <a:latin typeface="Computer Says No" panose="00000400000000000000"/>
            </a:endParaRPr>
          </a:p>
        </p:txBody>
      </p:sp>
      <p:sp>
        <p:nvSpPr>
          <p:cNvPr id="16" name="TextBox 16"/>
          <p:cNvSpPr txBox="1"/>
          <p:nvPr/>
        </p:nvSpPr>
        <p:spPr>
          <a:xfrm>
            <a:off x="12574252" y="5756962"/>
            <a:ext cx="3289996" cy="672800"/>
          </a:xfrm>
          <a:prstGeom prst="rect">
            <a:avLst/>
          </a:prstGeom>
        </p:spPr>
        <p:txBody>
          <a:bodyPr lIns="0" tIns="0" rIns="0" bIns="0" rtlCol="0" anchor="t">
            <a:spAutoFit/>
          </a:bodyPr>
          <a:lstStyle/>
          <a:p>
            <a:pPr marL="0" lvl="0" indent="0" algn="ctr">
              <a:lnSpc>
                <a:spcPts val="4460"/>
              </a:lnSpc>
              <a:spcBef>
                <a:spcPct val="0"/>
              </a:spcBef>
            </a:pPr>
            <a:r>
              <a:rPr lang="en-US" sz="6190">
                <a:solidFill>
                  <a:schemeClr val="bg1"/>
                </a:solidFill>
                <a:latin typeface="Computer Says No" panose="00000400000000000000"/>
              </a:rPr>
              <a:t>ENGINEERS</a:t>
            </a:r>
            <a:endParaRPr lang="en-US" sz="6190">
              <a:solidFill>
                <a:schemeClr val="bg1"/>
              </a:solidFill>
              <a:latin typeface="Computer Says No" panose="00000400000000000000"/>
            </a:endParaRPr>
          </a:p>
        </p:txBody>
      </p:sp>
      <p:sp>
        <p:nvSpPr>
          <p:cNvPr id="17" name="TextBox 17"/>
          <p:cNvSpPr txBox="1"/>
          <p:nvPr/>
        </p:nvSpPr>
        <p:spPr>
          <a:xfrm>
            <a:off x="7963910" y="6302306"/>
            <a:ext cx="3037045" cy="1519872"/>
          </a:xfrm>
          <a:prstGeom prst="rect">
            <a:avLst/>
          </a:prstGeom>
        </p:spPr>
        <p:txBody>
          <a:bodyPr lIns="0" tIns="0" rIns="0" bIns="0" rtlCol="0" anchor="t">
            <a:spAutoFit/>
          </a:bodyPr>
          <a:lstStyle/>
          <a:p>
            <a:pPr algn="ctr">
              <a:lnSpc>
                <a:spcPts val="2440"/>
              </a:lnSpc>
            </a:pPr>
            <a:r>
              <a:rPr lang="en-US" sz="1505">
                <a:solidFill>
                  <a:srgbClr val="FFFFFF"/>
                </a:solidFill>
                <a:latin typeface="Poppins Light" panose="00000400000000000000"/>
              </a:rPr>
              <a:t>Email notifications are sent out to alert our Analysts of significant changes in the churn rate or model performance. </a:t>
            </a:r>
            <a:endParaRPr lang="en-US" sz="1505">
              <a:solidFill>
                <a:srgbClr val="FFFFFF"/>
              </a:solidFill>
              <a:latin typeface="Poppins Light" panose="00000400000000000000"/>
            </a:endParaRPr>
          </a:p>
        </p:txBody>
      </p:sp>
      <p:sp>
        <p:nvSpPr>
          <p:cNvPr id="18" name="TextBox 18"/>
          <p:cNvSpPr txBox="1"/>
          <p:nvPr/>
        </p:nvSpPr>
        <p:spPr>
          <a:xfrm>
            <a:off x="12703021" y="6302306"/>
            <a:ext cx="3037045" cy="1824672"/>
          </a:xfrm>
          <a:prstGeom prst="rect">
            <a:avLst/>
          </a:prstGeom>
        </p:spPr>
        <p:txBody>
          <a:bodyPr lIns="0" tIns="0" rIns="0" bIns="0" rtlCol="0" anchor="t">
            <a:spAutoFit/>
          </a:bodyPr>
          <a:lstStyle/>
          <a:p>
            <a:pPr algn="ctr">
              <a:lnSpc>
                <a:spcPts val="2440"/>
              </a:lnSpc>
            </a:pPr>
            <a:r>
              <a:rPr lang="en-US" sz="1505">
                <a:solidFill>
                  <a:srgbClr val="FFFFFF"/>
                </a:solidFill>
                <a:latin typeface="Poppins Light" panose="00000400000000000000"/>
              </a:rPr>
              <a:t>These alerts ensure that our engineers can respond promptly to any emerging issues, keeping our churn rate under control and our customers happy.</a:t>
            </a:r>
            <a:endParaRPr lang="en-US" sz="1505">
              <a:solidFill>
                <a:srgbClr val="FFFFFF"/>
              </a:solidFill>
              <a:latin typeface="Poppins Light" panose="000004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rot="0">
            <a:off x="0" y="0"/>
            <a:ext cx="6559846" cy="9085562"/>
            <a:chOff x="0" y="0"/>
            <a:chExt cx="7427293" cy="10287000"/>
          </a:xfrm>
        </p:grpSpPr>
        <p:sp>
          <p:nvSpPr>
            <p:cNvPr id="3" name="Freeform 3"/>
            <p:cNvSpPr/>
            <p:nvPr/>
          </p:nvSpPr>
          <p:spPr>
            <a:xfrm>
              <a:off x="0" y="0"/>
              <a:ext cx="7427293" cy="10287000"/>
            </a:xfrm>
            <a:custGeom>
              <a:avLst/>
              <a:gdLst/>
              <a:ahLst/>
              <a:cxnLst/>
              <a:rect l="l" t="t" r="r" b="b"/>
              <a:pathLst>
                <a:path w="7427293" h="10287000">
                  <a:moveTo>
                    <a:pt x="7427292" y="762"/>
                  </a:moveTo>
                  <a:cubicBezTo>
                    <a:pt x="7423777" y="20447"/>
                    <a:pt x="7420591" y="40132"/>
                    <a:pt x="7416745" y="59690"/>
                  </a:cubicBezTo>
                  <a:cubicBezTo>
                    <a:pt x="7334238" y="485521"/>
                    <a:pt x="7251619" y="911225"/>
                    <a:pt x="7169110" y="1337056"/>
                  </a:cubicBezTo>
                  <a:cubicBezTo>
                    <a:pt x="7047161" y="1966722"/>
                    <a:pt x="6925541" y="2596388"/>
                    <a:pt x="6803481" y="3225927"/>
                  </a:cubicBezTo>
                  <a:cubicBezTo>
                    <a:pt x="6653516" y="3999103"/>
                    <a:pt x="6503111" y="4772152"/>
                    <a:pt x="6353145" y="5545328"/>
                  </a:cubicBezTo>
                  <a:cubicBezTo>
                    <a:pt x="6223944" y="6211443"/>
                    <a:pt x="6094963" y="6877558"/>
                    <a:pt x="5965872" y="7543800"/>
                  </a:cubicBezTo>
                  <a:cubicBezTo>
                    <a:pt x="5852492" y="8129016"/>
                    <a:pt x="5739331" y="8714105"/>
                    <a:pt x="5625731" y="9299194"/>
                  </a:cubicBezTo>
                  <a:cubicBezTo>
                    <a:pt x="5561900" y="9628251"/>
                    <a:pt x="5497519" y="9957181"/>
                    <a:pt x="5433358" y="10286238"/>
                  </a:cubicBezTo>
                  <a:cubicBezTo>
                    <a:pt x="3632786" y="10286238"/>
                    <a:pt x="1832323" y="10286111"/>
                    <a:pt x="31861" y="10287000"/>
                  </a:cubicBezTo>
                  <a:cubicBezTo>
                    <a:pt x="5823" y="10287000"/>
                    <a:pt x="0" y="10280269"/>
                    <a:pt x="0" y="10250043"/>
                  </a:cubicBezTo>
                  <a:cubicBezTo>
                    <a:pt x="659" y="6845681"/>
                    <a:pt x="659" y="3441319"/>
                    <a:pt x="0" y="36957"/>
                  </a:cubicBezTo>
                  <a:cubicBezTo>
                    <a:pt x="0" y="6731"/>
                    <a:pt x="5823" y="0"/>
                    <a:pt x="31861" y="0"/>
                  </a:cubicBezTo>
                  <a:cubicBezTo>
                    <a:pt x="2497005" y="762"/>
                    <a:pt x="4962149" y="762"/>
                    <a:pt x="7427292" y="762"/>
                  </a:cubicBezTo>
                  <a:close/>
                </a:path>
              </a:pathLst>
            </a:custGeom>
            <a:blipFill>
              <a:blip r:embed="rId1"/>
              <a:stretch>
                <a:fillRect l="-99696" r="-7798"/>
              </a:stretch>
            </a:blipFill>
          </p:spPr>
        </p:sp>
      </p:grpSp>
      <p:sp>
        <p:nvSpPr>
          <p:cNvPr id="4" name="TextBox 4"/>
          <p:cNvSpPr txBox="1"/>
          <p:nvPr/>
        </p:nvSpPr>
        <p:spPr>
          <a:xfrm>
            <a:off x="6477000" y="2045970"/>
            <a:ext cx="8652510" cy="1071880"/>
          </a:xfrm>
          <a:prstGeom prst="rect">
            <a:avLst/>
          </a:prstGeom>
        </p:spPr>
        <p:txBody>
          <a:bodyPr lIns="0" tIns="0" rIns="0" bIns="0" rtlCol="0" anchor="t">
            <a:noAutofit/>
          </a:bodyPr>
          <a:lstStyle/>
          <a:p>
            <a:pPr marL="0" lvl="0" indent="0">
              <a:lnSpc>
                <a:spcPts val="8210"/>
              </a:lnSpc>
              <a:spcBef>
                <a:spcPct val="0"/>
              </a:spcBef>
            </a:pPr>
            <a:r>
              <a:rPr lang="en-US" sz="11400">
                <a:solidFill>
                  <a:schemeClr val="bg1"/>
                </a:solidFill>
                <a:latin typeface="Computer Says No" panose="00000400000000000000"/>
              </a:rPr>
              <a:t>5.0 CONCLUSION</a:t>
            </a:r>
            <a:endParaRPr lang="en-US" sz="11400">
              <a:solidFill>
                <a:schemeClr val="bg1"/>
              </a:solidFill>
              <a:latin typeface="Computer Says No" panose="00000400000000000000"/>
            </a:endParaRPr>
          </a:p>
        </p:txBody>
      </p:sp>
      <p:sp>
        <p:nvSpPr>
          <p:cNvPr id="5" name="TextBox 5"/>
          <p:cNvSpPr txBox="1"/>
          <p:nvPr/>
        </p:nvSpPr>
        <p:spPr>
          <a:xfrm>
            <a:off x="6477000" y="3117850"/>
            <a:ext cx="10531475" cy="4154805"/>
          </a:xfrm>
          <a:prstGeom prst="rect">
            <a:avLst/>
          </a:prstGeom>
        </p:spPr>
        <p:txBody>
          <a:bodyPr wrap="square" lIns="0" tIns="0" rIns="0" bIns="0" rtlCol="0" anchor="t">
            <a:spAutoFit/>
          </a:bodyPr>
          <a:lstStyle/>
          <a:p>
            <a:pPr algn="just">
              <a:lnSpc>
                <a:spcPts val="3240"/>
              </a:lnSpc>
            </a:pPr>
            <a:r>
              <a:rPr lang="en-US" sz="2400">
                <a:solidFill>
                  <a:srgbClr val="FFFFFF"/>
                </a:solidFill>
                <a:latin typeface="Poppins Light" panose="00000400000000000000"/>
              </a:rPr>
              <a:t>Don’t let customer churn undermine your business. Implement our sophisticated AI-driven platform and Leverage the power of Deep Learning and AI to predict and mitigate churn effectively. </a:t>
            </a:r>
            <a:endParaRPr lang="en-US" sz="2400">
              <a:solidFill>
                <a:srgbClr val="FFFFFF"/>
              </a:solidFill>
              <a:latin typeface="Poppins Light" panose="00000400000000000000"/>
            </a:endParaRPr>
          </a:p>
          <a:p>
            <a:pPr algn="just">
              <a:lnSpc>
                <a:spcPts val="3240"/>
              </a:lnSpc>
            </a:pPr>
            <a:endParaRPr lang="en-US" sz="2400">
              <a:solidFill>
                <a:srgbClr val="FFFFFF"/>
              </a:solidFill>
              <a:latin typeface="Poppins Light" panose="00000400000000000000"/>
            </a:endParaRPr>
          </a:p>
          <a:p>
            <a:pPr algn="just">
              <a:lnSpc>
                <a:spcPts val="3240"/>
              </a:lnSpc>
            </a:pPr>
            <a:r>
              <a:rPr lang="en-US" sz="2400">
                <a:solidFill>
                  <a:srgbClr val="FFFFFF"/>
                </a:solidFill>
                <a:latin typeface="Poppins Light" panose="00000400000000000000"/>
              </a:rPr>
              <a:t>Remember, the future of customer retention lies in proactive, data-driven strategies. Don’t wait for customers to churn - use </a:t>
            </a:r>
            <a:r>
              <a:rPr lang="en-GB" altLang="en-US" sz="2400">
                <a:solidFill>
                  <a:srgbClr val="FFFFFF"/>
                </a:solidFill>
                <a:latin typeface="Poppins Light" panose="00000400000000000000"/>
              </a:rPr>
              <a:t>Thoth</a:t>
            </a:r>
            <a:r>
              <a:rPr lang="en-US" sz="2400">
                <a:solidFill>
                  <a:srgbClr val="FFFFFF"/>
                </a:solidFill>
                <a:latin typeface="Poppins Light" panose="00000400000000000000"/>
              </a:rPr>
              <a:t> to stay one step ahead and keep your customers satisfied. Start your journey </a:t>
            </a:r>
            <a:r>
              <a:rPr lang="en-GB" altLang="en-US" sz="2400">
                <a:solidFill>
                  <a:srgbClr val="FFFFFF"/>
                </a:solidFill>
                <a:latin typeface="Poppins Light" panose="00000400000000000000"/>
              </a:rPr>
              <a:t>today. Think Thoth!</a:t>
            </a:r>
            <a:endParaRPr lang="en-US" sz="2400">
              <a:solidFill>
                <a:srgbClr val="FFFFFF"/>
              </a:solidFill>
              <a:latin typeface="Poppins Light" panose="00000400000000000000"/>
            </a:endParaRPr>
          </a:p>
          <a:p>
            <a:pPr algn="just">
              <a:lnSpc>
                <a:spcPts val="3240"/>
              </a:lnSpc>
            </a:pPr>
            <a:r>
              <a:rPr lang="en-US" sz="2400">
                <a:solidFill>
                  <a:srgbClr val="FFFFFF"/>
                </a:solidFill>
                <a:latin typeface="Poppins Light" panose="00000400000000000000"/>
              </a:rPr>
              <a:t>​</a:t>
            </a:r>
            <a:endParaRPr lang="en-US" sz="2400">
              <a:solidFill>
                <a:srgbClr val="FFFFFF"/>
              </a:solidFill>
              <a:latin typeface="Poppins Light" panose="00000400000000000000"/>
            </a:endParaRPr>
          </a:p>
          <a:p>
            <a:pPr algn="just">
              <a:lnSpc>
                <a:spcPts val="3240"/>
              </a:lnSpc>
            </a:pPr>
            <a:endParaRPr sz="2400"/>
          </a:p>
        </p:txBody>
      </p:sp>
      <p:sp>
        <p:nvSpPr>
          <p:cNvPr id="6" name="Freeform 6"/>
          <p:cNvSpPr/>
          <p:nvPr/>
        </p:nvSpPr>
        <p:spPr>
          <a:xfrm flipH="1">
            <a:off x="14719290" y="8026721"/>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2"/>
            <a:stretch>
              <a:fillRect/>
            </a:stretch>
          </a:blipFill>
        </p:spPr>
      </p:sp>
      <p:sp>
        <p:nvSpPr>
          <p:cNvPr id="7" name="Freeform 7"/>
          <p:cNvSpPr/>
          <p:nvPr/>
        </p:nvSpPr>
        <p:spPr>
          <a:xfrm>
            <a:off x="10571271" y="-415314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8" name="Freeform 8"/>
          <p:cNvSpPr/>
          <p:nvPr/>
        </p:nvSpPr>
        <p:spPr>
          <a:xfrm>
            <a:off x="11827002" y="-660067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9" name="Freeform 9"/>
          <p:cNvSpPr/>
          <p:nvPr/>
        </p:nvSpPr>
        <p:spPr>
          <a:xfrm rot="1825457">
            <a:off x="-1205031" y="8185531"/>
            <a:ext cx="9971383" cy="4202938"/>
          </a:xfrm>
          <a:custGeom>
            <a:avLst/>
            <a:gdLst/>
            <a:ahLst/>
            <a:cxnLst/>
            <a:rect l="l" t="t" r="r" b="b"/>
            <a:pathLst>
              <a:path w="9971383" h="4202938">
                <a:moveTo>
                  <a:pt x="0" y="0"/>
                </a:moveTo>
                <a:lnTo>
                  <a:pt x="9971383" y="0"/>
                </a:lnTo>
                <a:lnTo>
                  <a:pt x="9971383" y="4202938"/>
                </a:lnTo>
                <a:lnTo>
                  <a:pt x="0" y="4202938"/>
                </a:lnTo>
                <a:lnTo>
                  <a:pt x="0" y="0"/>
                </a:lnTo>
                <a:close/>
              </a:path>
            </a:pathLst>
          </a:custGeom>
          <a:blipFill>
            <a:blip r:embed="rId4"/>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1"/>
            <a:stretch>
              <a:fillRect/>
            </a:stretch>
          </a:blipFill>
        </p:spPr>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1"/>
            <a:stretch>
              <a:fillRect/>
            </a:stretch>
          </a:blipFill>
        </p:spPr>
      </p:sp>
      <p:sp>
        <p:nvSpPr>
          <p:cNvPr id="6" name="TextBox 6"/>
          <p:cNvSpPr txBox="1"/>
          <p:nvPr/>
        </p:nvSpPr>
        <p:spPr>
          <a:xfrm>
            <a:off x="1619702" y="2582224"/>
            <a:ext cx="7747874" cy="3236382"/>
          </a:xfrm>
          <a:prstGeom prst="rect">
            <a:avLst/>
          </a:prstGeom>
        </p:spPr>
        <p:txBody>
          <a:bodyPr lIns="0" tIns="0" rIns="0" bIns="0" rtlCol="0" anchor="t">
            <a:spAutoFit/>
          </a:bodyPr>
          <a:lstStyle/>
          <a:p>
            <a:pPr marL="0" lvl="0" indent="0" algn="ctr">
              <a:lnSpc>
                <a:spcPts val="26365"/>
              </a:lnSpc>
            </a:pPr>
            <a:r>
              <a:rPr lang="en-US" sz="18835">
                <a:solidFill>
                  <a:schemeClr val="bg1"/>
                </a:solidFill>
                <a:latin typeface="Computer Says No" panose="00000400000000000000"/>
              </a:rPr>
              <a:t>THANK YOU!</a:t>
            </a:r>
            <a:endParaRPr lang="en-US" sz="18835">
              <a:solidFill>
                <a:schemeClr val="bg1"/>
              </a:solidFill>
              <a:latin typeface="Computer Says No" panose="00000400000000000000"/>
            </a:endParaRP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2"/>
            <a:stretch>
              <a:fillRect/>
            </a:stretch>
          </a:blipFill>
        </p:spPr>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3"/>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3273</Words>
  <Application>WPS Presentation</Application>
  <PresentationFormat>On-screen Show (4:3)</PresentationFormat>
  <Paragraphs>87</Paragraphs>
  <Slides>8</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vt:i4>
      </vt:variant>
    </vt:vector>
  </HeadingPairs>
  <TitlesOfParts>
    <vt:vector size="22" baseType="lpstr">
      <vt:lpstr>Arial</vt:lpstr>
      <vt:lpstr>SimSun</vt:lpstr>
      <vt:lpstr>Wingdings</vt:lpstr>
      <vt:lpstr>Lovelo</vt:lpstr>
      <vt:lpstr>Computer Says No</vt:lpstr>
      <vt:lpstr>Arial</vt:lpstr>
      <vt:lpstr>Poppins Bold</vt:lpstr>
      <vt:lpstr>Poppins</vt:lpstr>
      <vt:lpstr>Poppins Light</vt:lpstr>
      <vt:lpstr>Trocchi</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4 - Action Learning Pitch</dc:title>
  <dc:creator/>
  <cp:lastModifiedBy>Johnfredrick Owotorufa</cp:lastModifiedBy>
  <cp:revision>6</cp:revision>
  <dcterms:created xsi:type="dcterms:W3CDTF">2006-08-16T00:00:00Z</dcterms:created>
  <dcterms:modified xsi:type="dcterms:W3CDTF">2024-02-02T07:21:50Z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A281E5B6A6CC4A6A98F06426A0B63E1A_13</vt:lpwstr>
  </property>
  <property fmtid="{D5CDD505-2E9C-101B-9397-08002B2CF9AE}" pid="3" name="KSOProductBuildVer">
    <vt:lpwstr>1033-12.2.0.13215</vt:lpwstr>
  </property>
</Properties>
</file>